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48" r:id="rId1"/>
  </p:sldMasterIdLst>
  <p:sldIdLst>
    <p:sldId id="257" r:id="rId2"/>
    <p:sldId id="266" r:id="rId3"/>
    <p:sldId id="275" r:id="rId4"/>
    <p:sldId id="271" r:id="rId5"/>
    <p:sldId id="273" r:id="rId6"/>
    <p:sldId id="284" r:id="rId7"/>
    <p:sldId id="285" r:id="rId8"/>
    <p:sldId id="286" r:id="rId9"/>
    <p:sldId id="280" r:id="rId10"/>
    <p:sldId id="281" r:id="rId11"/>
    <p:sldId id="282" r:id="rId12"/>
    <p:sldId id="268" r:id="rId13"/>
    <p:sldId id="276" r:id="rId14"/>
  </p:sldIdLst>
  <p:sldSz cx="7772400" cy="10058400"/>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3" autoAdjust="0"/>
    <p:restoredTop sz="94660"/>
  </p:normalViewPr>
  <p:slideViewPr>
    <p:cSldViewPr snapToGrid="0" showGuides="1">
      <p:cViewPr varScale="1">
        <p:scale>
          <a:sx n="76" d="100"/>
          <a:sy n="76" d="100"/>
        </p:scale>
        <p:origin x="299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oks, Byron" userId="9221fabb-4d6c-48f2-b587-72cc5aa1f7d9" providerId="ADAL" clId="{3F9467CA-268B-4CCD-B686-91F9DFCA6D03}"/>
    <pc:docChg chg="modSld">
      <pc:chgData name="Brooks, Byron" userId="9221fabb-4d6c-48f2-b587-72cc5aa1f7d9" providerId="ADAL" clId="{3F9467CA-268B-4CCD-B686-91F9DFCA6D03}" dt="2026-08-17T18:29:34.391" v="0" actId="1076"/>
      <pc:docMkLst>
        <pc:docMk/>
      </pc:docMkLst>
      <pc:sldChg chg="modSp mod">
        <pc:chgData name="Brooks, Byron" userId="9221fabb-4d6c-48f2-b587-72cc5aa1f7d9" providerId="ADAL" clId="{3F9467CA-268B-4CCD-B686-91F9DFCA6D03}" dt="2026-08-17T18:29:34.391" v="0" actId="1076"/>
        <pc:sldMkLst>
          <pc:docMk/>
          <pc:sldMk cId="3371725691" sldId="276"/>
        </pc:sldMkLst>
        <pc:picChg chg="mod">
          <ac:chgData name="Brooks, Byron" userId="9221fabb-4d6c-48f2-b587-72cc5aa1f7d9" providerId="ADAL" clId="{3F9467CA-268B-4CCD-B686-91F9DFCA6D03}" dt="2026-08-17T18:29:34.391" v="0" actId="1076"/>
          <ac:picMkLst>
            <pc:docMk/>
            <pc:sldMk cId="3371725691" sldId="276"/>
            <ac:picMk id="8" creationId="{F9A3E35F-4BA8-415D-96B5-738A85DE7CCF}"/>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tmp"/><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21" name="Rectangle 20"/>
          <p:cNvSpPr/>
          <p:nvPr userDrawn="1"/>
        </p:nvSpPr>
        <p:spPr bwMode="gray">
          <a:xfrm>
            <a:off x="508000" y="457200"/>
            <a:ext cx="6749726"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Bef>
                <a:spcPts val="500"/>
              </a:spcBef>
            </a:pPr>
            <a:r>
              <a:rPr lang="en-US" sz="1200" b="1" dirty="0">
                <a:solidFill>
                  <a:schemeClr val="bg1"/>
                </a:solidFill>
              </a:rPr>
              <a:t>Delete Page After Reading   |   2018</a:t>
            </a:r>
            <a:r>
              <a:rPr lang="en-US" sz="1200" b="1" baseline="0" dirty="0">
                <a:solidFill>
                  <a:schemeClr val="bg1"/>
                </a:solidFill>
              </a:rPr>
              <a:t> Template Edition</a:t>
            </a:r>
            <a:endParaRPr lang="en-US" sz="1200" b="1" dirty="0">
              <a:solidFill>
                <a:schemeClr val="bg1"/>
              </a:solidFill>
            </a:endParaRPr>
          </a:p>
        </p:txBody>
      </p:sp>
      <p:sp>
        <p:nvSpPr>
          <p:cNvPr id="24" name="Rectangle 23"/>
          <p:cNvSpPr/>
          <p:nvPr userDrawn="1"/>
        </p:nvSpPr>
        <p:spPr bwMode="gray">
          <a:xfrm>
            <a:off x="507999" y="995529"/>
            <a:ext cx="3189055" cy="8548522"/>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5" name="TextBox 24"/>
          <p:cNvSpPr txBox="1"/>
          <p:nvPr userDrawn="1"/>
        </p:nvSpPr>
        <p:spPr bwMode="gray">
          <a:xfrm>
            <a:off x="730388" y="2924709"/>
            <a:ext cx="3029982" cy="997196"/>
          </a:xfrm>
          <a:prstGeom prst="rect">
            <a:avLst/>
          </a:prstGeom>
          <a:noFill/>
        </p:spPr>
        <p:txBody>
          <a:bodyPr wrap="square" lIns="0" tIns="0" rIns="0" bIns="0" rtlCol="0">
            <a:spAutoFit/>
          </a:bodyPr>
          <a:lstStyle/>
          <a:p>
            <a:pPr>
              <a:lnSpc>
                <a:spcPct val="90000"/>
              </a:lnSpc>
              <a:spcBef>
                <a:spcPts val="500"/>
              </a:spcBef>
            </a:pPr>
            <a:r>
              <a:rPr lang="en-US" sz="4200" b="1" dirty="0">
                <a:solidFill>
                  <a:schemeClr val="bg1"/>
                </a:solidFill>
              </a:rPr>
              <a:t>Standard</a:t>
            </a:r>
            <a:r>
              <a:rPr lang="en-US" sz="4200" dirty="0">
                <a:solidFill>
                  <a:schemeClr val="bg1"/>
                </a:solidFill>
              </a:rPr>
              <a:t> </a:t>
            </a:r>
            <a:r>
              <a:rPr lang="en-US" sz="3000" dirty="0">
                <a:solidFill>
                  <a:schemeClr val="bg1"/>
                </a:solidFill>
              </a:rPr>
              <a:t>Portrait</a:t>
            </a:r>
          </a:p>
        </p:txBody>
      </p:sp>
      <p:cxnSp>
        <p:nvCxnSpPr>
          <p:cNvPr id="26" name="Straight Connector 25"/>
          <p:cNvCxnSpPr/>
          <p:nvPr userDrawn="1"/>
        </p:nvCxnSpPr>
        <p:spPr bwMode="gray">
          <a:xfrm>
            <a:off x="730388" y="4200063"/>
            <a:ext cx="2966666"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bwMode="gray">
          <a:xfrm>
            <a:off x="730388" y="4788384"/>
            <a:ext cx="2457128" cy="461665"/>
          </a:xfrm>
          <a:prstGeom prst="rect">
            <a:avLst/>
          </a:prstGeom>
          <a:noFill/>
        </p:spPr>
        <p:txBody>
          <a:bodyPr wrap="square" lIns="0" tIns="0" rIns="0" bIns="0" rtlCol="0">
            <a:spAutoFit/>
          </a:bodyPr>
          <a:lstStyle/>
          <a:p>
            <a:pPr>
              <a:spcBef>
                <a:spcPts val="500"/>
              </a:spcBef>
            </a:pPr>
            <a:r>
              <a:rPr lang="en-US" sz="1500" dirty="0">
                <a:solidFill>
                  <a:schemeClr val="bg1"/>
                </a:solidFill>
              </a:rPr>
              <a:t>Long documents that have a cover:</a:t>
            </a:r>
          </a:p>
        </p:txBody>
      </p:sp>
      <p:sp>
        <p:nvSpPr>
          <p:cNvPr id="28" name="TextBox 27"/>
          <p:cNvSpPr txBox="1"/>
          <p:nvPr userDrawn="1"/>
        </p:nvSpPr>
        <p:spPr bwMode="gray">
          <a:xfrm>
            <a:off x="900540" y="5493268"/>
            <a:ext cx="1344839" cy="1520929"/>
          </a:xfrm>
          <a:prstGeom prst="rect">
            <a:avLst/>
          </a:prstGeom>
          <a:noFill/>
        </p:spPr>
        <p:txBody>
          <a:bodyPr wrap="square" lIns="0" tIns="0" rIns="0" bIns="0" rtlCol="0">
            <a:spAutoFit/>
          </a:bodyPr>
          <a:lstStyle/>
          <a:p>
            <a:pPr marL="112713" indent="-112713">
              <a:spcBef>
                <a:spcPts val="500"/>
              </a:spcBef>
              <a:buFont typeface="Arial" panose="020B0604020202020204" pitchFamily="34" charset="0"/>
              <a:buChar char="•"/>
            </a:pPr>
            <a:r>
              <a:rPr lang="en-US" sz="1300" dirty="0">
                <a:solidFill>
                  <a:schemeClr val="bg1"/>
                </a:solidFill>
              </a:rPr>
              <a:t>Studies</a:t>
            </a:r>
          </a:p>
          <a:p>
            <a:pPr marL="112713" indent="-112713">
              <a:spcBef>
                <a:spcPts val="500"/>
              </a:spcBef>
              <a:buFont typeface="Arial" panose="020B0604020202020204" pitchFamily="34" charset="0"/>
              <a:buChar char="•"/>
            </a:pPr>
            <a:r>
              <a:rPr lang="en-US" sz="1300" dirty="0">
                <a:solidFill>
                  <a:schemeClr val="bg1"/>
                </a:solidFill>
              </a:rPr>
              <a:t>White papers</a:t>
            </a:r>
          </a:p>
          <a:p>
            <a:pPr marL="112713" indent="-112713">
              <a:spcBef>
                <a:spcPts val="500"/>
              </a:spcBef>
              <a:buFont typeface="Arial" panose="020B0604020202020204" pitchFamily="34" charset="0"/>
              <a:buChar char="•"/>
            </a:pPr>
            <a:r>
              <a:rPr lang="en-US" sz="1300" dirty="0">
                <a:solidFill>
                  <a:schemeClr val="bg1"/>
                </a:solidFill>
              </a:rPr>
              <a:t>Research</a:t>
            </a:r>
          </a:p>
          <a:p>
            <a:pPr marL="112713" indent="-112713">
              <a:spcBef>
                <a:spcPts val="500"/>
              </a:spcBef>
              <a:buFont typeface="Arial" panose="020B0604020202020204" pitchFamily="34" charset="0"/>
              <a:buChar char="•"/>
            </a:pPr>
            <a:r>
              <a:rPr lang="en-US" sz="1300" dirty="0">
                <a:solidFill>
                  <a:schemeClr val="bg1"/>
                </a:solidFill>
              </a:rPr>
              <a:t>Toolkits</a:t>
            </a:r>
          </a:p>
          <a:p>
            <a:pPr marL="112713" indent="-112713">
              <a:spcBef>
                <a:spcPts val="500"/>
              </a:spcBef>
              <a:buFont typeface="Arial" panose="020B0604020202020204" pitchFamily="34" charset="0"/>
              <a:buChar char="•"/>
            </a:pPr>
            <a:r>
              <a:rPr lang="en-US" sz="1300" dirty="0">
                <a:solidFill>
                  <a:schemeClr val="bg1"/>
                </a:solidFill>
              </a:rPr>
              <a:t>Manuals</a:t>
            </a:r>
          </a:p>
          <a:p>
            <a:pPr marL="112713" indent="-112713">
              <a:spcBef>
                <a:spcPts val="500"/>
              </a:spcBef>
              <a:buFont typeface="Arial" panose="020B0604020202020204" pitchFamily="34" charset="0"/>
              <a:buChar char="•"/>
            </a:pPr>
            <a:r>
              <a:rPr lang="en-US" sz="1300" dirty="0">
                <a:solidFill>
                  <a:schemeClr val="bg1"/>
                </a:solidFill>
              </a:rPr>
              <a:t>Assessments</a:t>
            </a:r>
          </a:p>
        </p:txBody>
      </p:sp>
      <p:sp>
        <p:nvSpPr>
          <p:cNvPr id="32" name="Text Placeholder 7"/>
          <p:cNvSpPr txBox="1">
            <a:spLocks/>
          </p:cNvSpPr>
          <p:nvPr userDrawn="1"/>
        </p:nvSpPr>
        <p:spPr bwMode="gray">
          <a:xfrm>
            <a:off x="730388" y="7531618"/>
            <a:ext cx="2774812" cy="702756"/>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1300" b="1" dirty="0">
                <a:solidFill>
                  <a:schemeClr val="bg1"/>
                </a:solidFill>
              </a:rPr>
              <a:t>Need help? </a:t>
            </a:r>
          </a:p>
          <a:p>
            <a:pPr marL="0" indent="0" algn="l">
              <a:spcBef>
                <a:spcPts val="800"/>
              </a:spcBef>
              <a:buNone/>
            </a:pPr>
            <a:r>
              <a:rPr lang="en-US" sz="1300" dirty="0">
                <a:solidFill>
                  <a:schemeClr val="bg1"/>
                </a:solidFill>
              </a:rPr>
              <a:t>Visit </a:t>
            </a:r>
            <a:r>
              <a:rPr lang="en-US" sz="1300" b="1" dirty="0">
                <a:solidFill>
                  <a:schemeClr val="bg1"/>
                </a:solidFill>
              </a:rPr>
              <a:t>portals.eab.com/</a:t>
            </a:r>
            <a:r>
              <a:rPr lang="en-US" sz="1300" b="1" dirty="0" err="1">
                <a:solidFill>
                  <a:schemeClr val="bg1"/>
                </a:solidFill>
              </a:rPr>
              <a:t>dss</a:t>
            </a:r>
            <a:r>
              <a:rPr lang="en-US" sz="1300" dirty="0">
                <a:solidFill>
                  <a:schemeClr val="bg1"/>
                </a:solidFill>
              </a:rPr>
              <a:t> or email </a:t>
            </a:r>
            <a:r>
              <a:rPr lang="en-US" sz="1300" b="1" dirty="0">
                <a:solidFill>
                  <a:schemeClr val="bg1"/>
                </a:solidFill>
              </a:rPr>
              <a:t>DSS-Requests@eab.com</a:t>
            </a:r>
          </a:p>
        </p:txBody>
      </p:sp>
      <p:sp>
        <p:nvSpPr>
          <p:cNvPr id="36" name="TextBox 35"/>
          <p:cNvSpPr txBox="1"/>
          <p:nvPr userDrawn="1"/>
        </p:nvSpPr>
        <p:spPr bwMode="gray">
          <a:xfrm>
            <a:off x="5206449" y="5375939"/>
            <a:ext cx="2113935" cy="123111"/>
          </a:xfrm>
          <a:prstGeom prst="rect">
            <a:avLst/>
          </a:prstGeom>
          <a:noFill/>
        </p:spPr>
        <p:txBody>
          <a:bodyPr wrap="square" lIns="0" tIns="0" rIns="0" bIns="0" rtlCol="0">
            <a:spAutoFit/>
          </a:bodyPr>
          <a:lstStyle/>
          <a:p>
            <a:pPr algn="r">
              <a:spcBef>
                <a:spcPts val="500"/>
              </a:spcBef>
            </a:pPr>
            <a:r>
              <a:rPr lang="en-US" sz="800" dirty="0">
                <a:latin typeface="+mn-lt"/>
                <a:cs typeface="Arial" panose="020B0604020202020204" pitchFamily="34" charset="0"/>
              </a:rPr>
              <a:t>Page Size: 8.5ꞌꞌ x 11ꞌꞌ </a:t>
            </a:r>
          </a:p>
        </p:txBody>
      </p:sp>
      <p:pic>
        <p:nvPicPr>
          <p:cNvPr id="37" name="Picture 3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3892633" y="6053459"/>
            <a:ext cx="3378588" cy="2180915"/>
          </a:xfrm>
          <a:prstGeom prst="rect">
            <a:avLst/>
          </a:prstGeom>
        </p:spPr>
      </p:pic>
      <p:pic>
        <p:nvPicPr>
          <p:cNvPr id="38" name="Picture 3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730388" y="1618669"/>
            <a:ext cx="1682499" cy="646177"/>
          </a:xfrm>
          <a:prstGeom prst="rect">
            <a:avLst/>
          </a:prstGeom>
        </p:spPr>
      </p:pic>
      <p:grpSp>
        <p:nvGrpSpPr>
          <p:cNvPr id="3" name="Group 2"/>
          <p:cNvGrpSpPr/>
          <p:nvPr userDrawn="1"/>
        </p:nvGrpSpPr>
        <p:grpSpPr>
          <a:xfrm>
            <a:off x="3897850" y="995529"/>
            <a:ext cx="3359876" cy="4313733"/>
            <a:chOff x="3897850" y="995529"/>
            <a:chExt cx="3359876" cy="4313733"/>
          </a:xfrm>
        </p:grpSpPr>
        <p:pic>
          <p:nvPicPr>
            <p:cNvPr id="41" name="Picture 40" descr="Screen Clippi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50250" y="1147929"/>
              <a:ext cx="3207476" cy="4161333"/>
            </a:xfrm>
            <a:prstGeom prst="rect">
              <a:avLst/>
            </a:prstGeom>
            <a:ln w="6350">
              <a:solidFill>
                <a:schemeClr val="accent4"/>
              </a:solidFill>
              <a:miter lim="800000"/>
            </a:ln>
          </p:spPr>
        </p:pic>
        <p:pic>
          <p:nvPicPr>
            <p:cNvPr id="40" name="Picture 39" descr="Screen Clippi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97850" y="995529"/>
              <a:ext cx="3207476" cy="4161333"/>
            </a:xfrm>
            <a:prstGeom prst="rect">
              <a:avLst/>
            </a:prstGeom>
            <a:ln w="6350">
              <a:solidFill>
                <a:schemeClr val="accent4"/>
              </a:solidFill>
              <a:miter lim="800000"/>
            </a:ln>
          </p:spPr>
        </p:pic>
      </p:grpSp>
    </p:spTree>
    <p:custDataLst>
      <p:tags r:id="rId1"/>
    </p:custDataLst>
    <p:extLst>
      <p:ext uri="{BB962C8B-B14F-4D97-AF65-F5344CB8AC3E}">
        <p14:creationId xmlns:p14="http://schemas.microsoft.com/office/powerpoint/2010/main" val="1344033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 Column Bottom">
    <p:spTree>
      <p:nvGrpSpPr>
        <p:cNvPr id="1" name=""/>
        <p:cNvGrpSpPr/>
        <p:nvPr/>
      </p:nvGrpSpPr>
      <p:grpSpPr>
        <a:xfrm>
          <a:off x="0" y="0"/>
          <a:ext cx="0" cy="0"/>
          <a:chOff x="0" y="0"/>
          <a:chExt cx="0" cy="0"/>
        </a:xfrm>
      </p:grpSpPr>
      <p:sp>
        <p:nvSpPr>
          <p:cNvPr id="18" name="Text Placeholder 3"/>
          <p:cNvSpPr>
            <a:spLocks noGrp="1"/>
          </p:cNvSpPr>
          <p:nvPr>
            <p:ph type="body" sz="quarter" idx="28" hasCustomPrompt="1"/>
          </p:nvPr>
        </p:nvSpPr>
        <p:spPr bwMode="gray">
          <a:xfrm>
            <a:off x="510382" y="1110761"/>
            <a:ext cx="6754018"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9" name="Text Placeholder 7"/>
          <p:cNvSpPr>
            <a:spLocks noGrp="1"/>
          </p:cNvSpPr>
          <p:nvPr>
            <p:ph type="body" sz="quarter" idx="29" hasCustomPrompt="1"/>
          </p:nvPr>
        </p:nvSpPr>
        <p:spPr bwMode="gray">
          <a:xfrm>
            <a:off x="510382" y="459719"/>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20" name="Text Placeholder 4"/>
          <p:cNvSpPr>
            <a:spLocks noGrp="1"/>
          </p:cNvSpPr>
          <p:nvPr>
            <p:ph type="body" sz="quarter" idx="37" hasCustomPrompt="1"/>
          </p:nvPr>
        </p:nvSpPr>
        <p:spPr bwMode="gray">
          <a:xfrm>
            <a:off x="510382" y="5899759"/>
            <a:ext cx="6742909" cy="2986664"/>
          </a:xfrm>
        </p:spPr>
        <p:txBody>
          <a:bodyPr numCol="2" spcCol="320040">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COLUMN WIDTH MAX NUMBER OF LINES IS 20 IN EACH COLUMN              —                                                                          Section Text – Verdana 9pt Regular.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a:t>
            </a:r>
          </a:p>
        </p:txBody>
      </p:sp>
      <p:sp>
        <p:nvSpPr>
          <p:cNvPr id="21" name="Picture Placeholder 6"/>
          <p:cNvSpPr>
            <a:spLocks noGrp="1"/>
          </p:cNvSpPr>
          <p:nvPr>
            <p:ph type="pic" sz="quarter" idx="38" hasCustomPrompt="1"/>
          </p:nvPr>
        </p:nvSpPr>
        <p:spPr bwMode="gray">
          <a:xfrm>
            <a:off x="510382" y="1743869"/>
            <a:ext cx="5852160" cy="3749040"/>
          </a:xfrm>
          <a:pattFill prst="ltUpDiag">
            <a:fgClr>
              <a:schemeClr val="accent1"/>
            </a:fgClr>
            <a:bgClr>
              <a:schemeClr val="bg1"/>
            </a:bgClr>
          </a:pattFill>
        </p:spPr>
        <p:txBody>
          <a:bodyPr anchor="ctr">
            <a:noAutofit/>
          </a:bodyPr>
          <a:lstStyle>
            <a:lvl1pPr marL="0" indent="0" algn="ctr">
              <a:buNone/>
              <a:defRPr sz="1500" b="1">
                <a:solidFill>
                  <a:schemeClr val="tx1"/>
                </a:solidFill>
              </a:defRPr>
            </a:lvl1pPr>
          </a:lstStyle>
          <a:p>
            <a:r>
              <a:rPr lang="en-US" dirty="0"/>
              <a:t>SLIDE REGION</a:t>
            </a:r>
            <a:br>
              <a:rPr lang="en-US" dirty="0"/>
            </a:br>
            <a:br>
              <a:rPr lang="en-US" dirty="0"/>
            </a:br>
            <a:br>
              <a:rPr lang="en-US" dirty="0"/>
            </a:br>
            <a:br>
              <a:rPr lang="en-US" dirty="0"/>
            </a:br>
            <a:br>
              <a:rPr lang="en-US" dirty="0"/>
            </a:br>
            <a:br>
              <a:rPr lang="en-US" dirty="0"/>
            </a:br>
            <a:r>
              <a:rPr lang="en-US" dirty="0"/>
              <a:t>DELETE THIS BOX AFTER</a:t>
            </a:r>
            <a:br>
              <a:rPr lang="en-US" dirty="0"/>
            </a:br>
            <a:r>
              <a:rPr lang="en-US" dirty="0"/>
              <a:t>COPYING AND PASTING SLIDE CONTENT</a:t>
            </a:r>
          </a:p>
        </p:txBody>
      </p:sp>
      <p:sp>
        <p:nvSpPr>
          <p:cNvPr id="27" name="Text Placeholder 6"/>
          <p:cNvSpPr>
            <a:spLocks noGrp="1"/>
          </p:cNvSpPr>
          <p:nvPr>
            <p:ph type="body" sz="quarter" idx="43" hasCustomPrompt="1"/>
          </p:nvPr>
        </p:nvSpPr>
        <p:spPr bwMode="gray">
          <a:xfrm>
            <a:off x="6075680" y="9234686"/>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8" name="Text Placeholder 6"/>
          <p:cNvSpPr>
            <a:spLocks noGrp="1"/>
          </p:cNvSpPr>
          <p:nvPr>
            <p:ph type="body" sz="quarter" idx="44" hasCustomPrompt="1"/>
          </p:nvPr>
        </p:nvSpPr>
        <p:spPr bwMode="gray">
          <a:xfrm>
            <a:off x="508000" y="9311631"/>
            <a:ext cx="1965960" cy="230832"/>
          </a:xfrm>
        </p:spPr>
        <p:txBody>
          <a:bodyPr anchor="b" anchorCtr="0"/>
          <a:lstStyle>
            <a:lvl1pPr marL="114300" indent="-114300">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510382" y="714775"/>
            <a:ext cx="6754018" cy="276999"/>
          </a:xfrm>
        </p:spPr>
        <p:txBody>
          <a:bodyPr wrap="square">
            <a:spAutoFit/>
          </a:bodyPr>
          <a:lstStyle/>
          <a:p>
            <a:r>
              <a:rPr lang="en-US" dirty="0"/>
              <a:t>Page Title – Rockwell 20pt Regular, Title Case</a:t>
            </a:r>
          </a:p>
        </p:txBody>
      </p:sp>
      <p:cxnSp>
        <p:nvCxnSpPr>
          <p:cNvPr id="12" name="Straight Connector 11"/>
          <p:cNvCxnSpPr/>
          <p:nvPr userDrawn="1"/>
        </p:nvCxnSpPr>
        <p:spPr bwMode="gray">
          <a:xfrm>
            <a:off x="508000" y="1037059"/>
            <a:ext cx="675640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84177955"/>
      </p:ext>
    </p:extLst>
  </p:cSld>
  <p:clrMapOvr>
    <a:masterClrMapping/>
  </p:clrMapOvr>
  <p:extLst>
    <p:ext uri="{DCECCB84-F9BA-43D5-87BE-67443E8EF086}">
      <p15:sldGuideLst xmlns:p15="http://schemas.microsoft.com/office/powerpoint/2012/main">
        <p15:guide id="1" orient="horz" pos="109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cxnSp>
        <p:nvCxnSpPr>
          <p:cNvPr id="26" name="Straight Connector 25"/>
          <p:cNvCxnSpPr/>
          <p:nvPr userDrawn="1"/>
        </p:nvCxnSpPr>
        <p:spPr bwMode="gray">
          <a:xfrm>
            <a:off x="2429530" y="1333616"/>
            <a:ext cx="0" cy="7712753"/>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 Placeholder 3"/>
          <p:cNvSpPr>
            <a:spLocks noGrp="1"/>
          </p:cNvSpPr>
          <p:nvPr>
            <p:ph type="body" sz="quarter" idx="28" hasCustomPrompt="1"/>
          </p:nvPr>
        </p:nvSpPr>
        <p:spPr bwMode="gray">
          <a:xfrm>
            <a:off x="2585575" y="1312207"/>
            <a:ext cx="4678825"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9" name="Text Placeholder 7"/>
          <p:cNvSpPr>
            <a:spLocks noGrp="1"/>
          </p:cNvSpPr>
          <p:nvPr>
            <p:ph type="body" sz="quarter" idx="32" hasCustomPrompt="1"/>
          </p:nvPr>
        </p:nvSpPr>
        <p:spPr bwMode="gray">
          <a:xfrm>
            <a:off x="510382" y="459719"/>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20" name="Text Placeholder 2"/>
          <p:cNvSpPr>
            <a:spLocks noGrp="1"/>
          </p:cNvSpPr>
          <p:nvPr>
            <p:ph type="body" sz="quarter" idx="33" hasCustomPrompt="1"/>
          </p:nvPr>
        </p:nvSpPr>
        <p:spPr bwMode="gray">
          <a:xfrm>
            <a:off x="510381" y="1312862"/>
            <a:ext cx="1837531" cy="7707735"/>
          </a:xfrm>
        </p:spPr>
        <p:txBody>
          <a:bodyPr>
            <a:noAutofit/>
          </a:bodyPr>
          <a:lstStyle>
            <a:lvl1pPr marL="0" indent="0">
              <a:lnSpc>
                <a:spcPct val="120000"/>
              </a:lnSpc>
              <a:spcBef>
                <a:spcPts val="800"/>
              </a:spcBef>
              <a:buNone/>
              <a:defRPr>
                <a:solidFill>
                  <a:schemeClr val="tx1"/>
                </a:solidFill>
              </a:defRPr>
            </a:lvl1pPr>
            <a:lvl2pPr marL="112713" indent="0">
              <a:lnSpc>
                <a:spcPct val="120000"/>
              </a:lnSpc>
              <a:spcBef>
                <a:spcPts val="800"/>
              </a:spcBef>
              <a:buNone/>
              <a:defRPr/>
            </a:lvl2pPr>
            <a:lvl3pPr marL="230187" indent="0">
              <a:lnSpc>
                <a:spcPct val="120000"/>
              </a:lnSpc>
              <a:spcBef>
                <a:spcPts val="800"/>
              </a:spcBef>
              <a:buNone/>
              <a:defRPr/>
            </a:lvl3pPr>
            <a:lvl4pPr marL="342900" indent="0">
              <a:lnSpc>
                <a:spcPct val="120000"/>
              </a:lnSpc>
              <a:spcBef>
                <a:spcPts val="800"/>
              </a:spcBef>
              <a:buNone/>
              <a:defRPr/>
            </a:lvl4pPr>
            <a:lvl5pPr marL="458787" indent="0">
              <a:lnSpc>
                <a:spcPct val="120000"/>
              </a:lnSpc>
              <a:spcBef>
                <a:spcPts val="800"/>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25" name="Text Placeholder 6"/>
          <p:cNvSpPr>
            <a:spLocks noGrp="1"/>
          </p:cNvSpPr>
          <p:nvPr>
            <p:ph type="body" sz="quarter" idx="43" hasCustomPrompt="1"/>
          </p:nvPr>
        </p:nvSpPr>
        <p:spPr bwMode="gray">
          <a:xfrm>
            <a:off x="6075680" y="9234686"/>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7" name="Text Placeholder 6"/>
          <p:cNvSpPr>
            <a:spLocks noGrp="1"/>
          </p:cNvSpPr>
          <p:nvPr>
            <p:ph type="body" sz="quarter" idx="44" hasCustomPrompt="1"/>
          </p:nvPr>
        </p:nvSpPr>
        <p:spPr bwMode="gray">
          <a:xfrm>
            <a:off x="508000" y="9311631"/>
            <a:ext cx="1965960" cy="230832"/>
          </a:xfrm>
        </p:spPr>
        <p:txBody>
          <a:bodyPr anchor="b" anchorCtr="0"/>
          <a:lstStyle>
            <a:lvl1pPr marL="114300" indent="-114300">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510382" y="714775"/>
            <a:ext cx="6754018" cy="276999"/>
          </a:xfrm>
        </p:spPr>
        <p:txBody>
          <a:bodyPr wrap="square">
            <a:spAutoFit/>
          </a:bodyPr>
          <a:lstStyle/>
          <a:p>
            <a:r>
              <a:rPr lang="en-US" dirty="0"/>
              <a:t>Page Title – Rockwell 20pt Regular, Title Case</a:t>
            </a:r>
          </a:p>
        </p:txBody>
      </p:sp>
      <p:cxnSp>
        <p:nvCxnSpPr>
          <p:cNvPr id="12" name="Straight Connector 11"/>
          <p:cNvCxnSpPr/>
          <p:nvPr userDrawn="1"/>
        </p:nvCxnSpPr>
        <p:spPr bwMode="gray">
          <a:xfrm>
            <a:off x="508000" y="1037059"/>
            <a:ext cx="675640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19223071"/>
      </p:ext>
    </p:extLst>
  </p:cSld>
  <p:clrMapOvr>
    <a:masterClrMapping/>
  </p:clrMapOvr>
  <p:extLst>
    <p:ext uri="{DCECCB84-F9BA-43D5-87BE-67443E8EF086}">
      <p15:sldGuideLst xmlns:p15="http://schemas.microsoft.com/office/powerpoint/2012/main">
        <p15:guide id="0" orient="horz" pos="5684" userDrawn="1">
          <p15:clr>
            <a:srgbClr val="FBAE40"/>
          </p15:clr>
        </p15:guide>
        <p15:guide id="1" pos="1627">
          <p15:clr>
            <a:srgbClr val="FBAE40"/>
          </p15:clr>
        </p15:guide>
        <p15:guide id="2" pos="1479">
          <p15:clr>
            <a:srgbClr val="FBAE40"/>
          </p15:clr>
        </p15:guide>
        <p15:guide id="3" orient="horz" pos="827"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ndard: Box Text">
    <p:spTree>
      <p:nvGrpSpPr>
        <p:cNvPr id="1" name=""/>
        <p:cNvGrpSpPr/>
        <p:nvPr/>
      </p:nvGrpSpPr>
      <p:grpSpPr>
        <a:xfrm>
          <a:off x="0" y="0"/>
          <a:ext cx="0" cy="0"/>
          <a:chOff x="0" y="0"/>
          <a:chExt cx="0" cy="0"/>
        </a:xfrm>
      </p:grpSpPr>
      <p:cxnSp>
        <p:nvCxnSpPr>
          <p:cNvPr id="18" name="Straight Connector 17"/>
          <p:cNvCxnSpPr/>
          <p:nvPr userDrawn="1"/>
        </p:nvCxnSpPr>
        <p:spPr bwMode="gray">
          <a:xfrm>
            <a:off x="2581275" y="1037059"/>
            <a:ext cx="4683125"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hasCustomPrompt="1"/>
          </p:nvPr>
        </p:nvSpPr>
        <p:spPr bwMode="gray">
          <a:xfrm>
            <a:off x="2581275" y="714775"/>
            <a:ext cx="4683125" cy="307777"/>
          </a:xfrm>
          <a:prstGeom prst="rect">
            <a:avLst/>
          </a:prstGeom>
        </p:spPr>
        <p:txBody>
          <a:bodyPr wrap="square" lIns="0" tIns="0" rIns="0" bIns="0" anchor="b" anchorCtr="0">
            <a:spAutoFit/>
          </a:bodyPr>
          <a:lstStyle>
            <a:lvl1pPr>
              <a:lnSpc>
                <a:spcPct val="100000"/>
              </a:lnSpc>
              <a:defRPr sz="2000" b="0" spc="40" baseline="0"/>
            </a:lvl1pPr>
          </a:lstStyle>
          <a:p>
            <a:r>
              <a:rPr lang="en-US" dirty="0"/>
              <a:t>Page Title – Rockwell 20pt Regular</a:t>
            </a:r>
          </a:p>
        </p:txBody>
      </p:sp>
      <p:sp>
        <p:nvSpPr>
          <p:cNvPr id="12" name="Text Placeholder 3"/>
          <p:cNvSpPr>
            <a:spLocks noGrp="1"/>
          </p:cNvSpPr>
          <p:nvPr>
            <p:ph type="body" sz="quarter" idx="28" hasCustomPrompt="1"/>
          </p:nvPr>
        </p:nvSpPr>
        <p:spPr bwMode="gray">
          <a:xfrm>
            <a:off x="2581275" y="1110761"/>
            <a:ext cx="4683125"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3" name="Text Placeholder 7"/>
          <p:cNvSpPr>
            <a:spLocks noGrp="1"/>
          </p:cNvSpPr>
          <p:nvPr>
            <p:ph type="body" sz="quarter" idx="29" hasCustomPrompt="1"/>
          </p:nvPr>
        </p:nvSpPr>
        <p:spPr bwMode="gray">
          <a:xfrm>
            <a:off x="2581275" y="459719"/>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14" name="Text Placeholder 2"/>
          <p:cNvSpPr>
            <a:spLocks noGrp="1"/>
          </p:cNvSpPr>
          <p:nvPr>
            <p:ph type="body" sz="quarter" idx="32" hasCustomPrompt="1"/>
          </p:nvPr>
        </p:nvSpPr>
        <p:spPr bwMode="gray">
          <a:xfrm>
            <a:off x="504825" y="464479"/>
            <a:ext cx="1920240" cy="9082745"/>
          </a:xfrm>
          <a:ln w="12700">
            <a:solidFill>
              <a:schemeClr val="accent3"/>
            </a:solidFill>
            <a:miter lim="800000"/>
          </a:ln>
        </p:spPr>
        <p:txBody>
          <a:bodyPr lIns="137160" tIns="137160" rIns="137160" bIns="137160">
            <a:noAutofit/>
          </a:bodyPr>
          <a:lstStyle>
            <a:lvl1pPr marL="0" indent="0">
              <a:spcBef>
                <a:spcPts val="0"/>
              </a:spcBef>
              <a:buNone/>
              <a:defRPr sz="1000" b="1">
                <a:solidFill>
                  <a:schemeClr val="tx1"/>
                </a:solidFill>
              </a:defRPr>
            </a:lvl1pPr>
            <a:lvl2pPr marL="112713" indent="0">
              <a:buNone/>
              <a:defRPr sz="1000"/>
            </a:lvl2pPr>
            <a:lvl3pPr marL="230187" indent="0">
              <a:buNone/>
              <a:defRPr sz="1000"/>
            </a:lvl3pPr>
            <a:lvl4pPr marL="342900" indent="0">
              <a:buNone/>
              <a:defRPr sz="1000"/>
            </a:lvl4pPr>
            <a:lvl5pPr marL="458787" indent="0">
              <a:buNone/>
              <a:defRPr sz="1000"/>
            </a:lvl5pPr>
          </a:lstStyle>
          <a:p>
            <a:pPr lvl="0"/>
            <a:r>
              <a:rPr lang="en-US" dirty="0"/>
              <a:t>Box Title – Verdana</a:t>
            </a:r>
          </a:p>
        </p:txBody>
      </p:sp>
      <p:sp>
        <p:nvSpPr>
          <p:cNvPr id="17" name="Text Placeholder 5"/>
          <p:cNvSpPr>
            <a:spLocks noGrp="1"/>
          </p:cNvSpPr>
          <p:nvPr>
            <p:ph type="body" sz="quarter" idx="34" hasCustomPrompt="1"/>
          </p:nvPr>
        </p:nvSpPr>
        <p:spPr bwMode="gray">
          <a:xfrm>
            <a:off x="504825" y="744548"/>
            <a:ext cx="1920240" cy="8802675"/>
          </a:xfrm>
        </p:spPr>
        <p:txBody>
          <a:bodyPr lIns="137160" tIns="137160" rIns="137160">
            <a:noAutofit/>
          </a:bodyPr>
          <a:lstStyle>
            <a:lvl1pPr marL="0" indent="0">
              <a:lnSpc>
                <a:spcPct val="120000"/>
              </a:lnSpc>
              <a:spcBef>
                <a:spcPts val="800"/>
              </a:spcBef>
              <a:buNone/>
              <a:defRPr>
                <a:solidFill>
                  <a:schemeClr val="tx1"/>
                </a:solidFill>
              </a:defRPr>
            </a:lvl1pPr>
            <a:lvl2pPr marL="112713" indent="0">
              <a:lnSpc>
                <a:spcPct val="120000"/>
              </a:lnSpc>
              <a:spcBef>
                <a:spcPts val="800"/>
              </a:spcBef>
              <a:buNone/>
              <a:defRPr/>
            </a:lvl2pPr>
            <a:lvl3pPr marL="230187" indent="0">
              <a:lnSpc>
                <a:spcPct val="120000"/>
              </a:lnSpc>
              <a:spcBef>
                <a:spcPts val="800"/>
              </a:spcBef>
              <a:buNone/>
              <a:defRPr/>
            </a:lvl3pPr>
            <a:lvl4pPr marL="342900" indent="0">
              <a:lnSpc>
                <a:spcPct val="120000"/>
              </a:lnSpc>
              <a:spcBef>
                <a:spcPts val="800"/>
              </a:spcBef>
              <a:buNone/>
              <a:defRPr/>
            </a:lvl4pPr>
            <a:lvl5pPr marL="458787" indent="0">
              <a:lnSpc>
                <a:spcPct val="120000"/>
              </a:lnSpc>
              <a:spcBef>
                <a:spcPts val="800"/>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19" name="Text Placeholder 6"/>
          <p:cNvSpPr>
            <a:spLocks noGrp="1"/>
          </p:cNvSpPr>
          <p:nvPr>
            <p:ph type="body" sz="quarter" idx="43" hasCustomPrompt="1"/>
          </p:nvPr>
        </p:nvSpPr>
        <p:spPr bwMode="gray">
          <a:xfrm>
            <a:off x="6075680" y="9234687"/>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0" name="Text Placeholder 6"/>
          <p:cNvSpPr>
            <a:spLocks noGrp="1"/>
          </p:cNvSpPr>
          <p:nvPr>
            <p:ph type="body" sz="quarter" idx="44" hasCustomPrompt="1"/>
          </p:nvPr>
        </p:nvSpPr>
        <p:spPr bwMode="gray">
          <a:xfrm>
            <a:off x="2585508" y="9311632"/>
            <a:ext cx="1965960" cy="230832"/>
          </a:xfrm>
        </p:spPr>
        <p:txBody>
          <a:bodyPr anchor="b" anchorCtr="0"/>
          <a:lstStyle>
            <a:lvl1pPr marL="114300" indent="-114300">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Tree>
    <p:custDataLst>
      <p:tags r:id="rId1"/>
    </p:custDataLst>
    <p:extLst>
      <p:ext uri="{BB962C8B-B14F-4D97-AF65-F5344CB8AC3E}">
        <p14:creationId xmlns:p14="http://schemas.microsoft.com/office/powerpoint/2010/main" val="3254145414"/>
      </p:ext>
    </p:extLst>
  </p:cSld>
  <p:clrMapOvr>
    <a:masterClrMapping/>
  </p:clrMapOvr>
  <p:extLst>
    <p:ext uri="{DCECCB84-F9BA-43D5-87BE-67443E8EF086}">
      <p15:sldGuideLst xmlns:p15="http://schemas.microsoft.com/office/powerpoint/2012/main">
        <p15:guide id="1" pos="162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age: with Footer">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1064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ag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23222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ack Cover ">
    <p:spTree>
      <p:nvGrpSpPr>
        <p:cNvPr id="1" name=""/>
        <p:cNvGrpSpPr/>
        <p:nvPr/>
      </p:nvGrpSpPr>
      <p:grpSpPr>
        <a:xfrm>
          <a:off x="0" y="0"/>
          <a:ext cx="0" cy="0"/>
          <a:chOff x="0" y="0"/>
          <a:chExt cx="0" cy="0"/>
        </a:xfrm>
      </p:grpSpPr>
      <p:sp>
        <p:nvSpPr>
          <p:cNvPr id="9" name="Rectangle 8">
            <a:hlinkClick r:id="rId3"/>
          </p:cNvPr>
          <p:cNvSpPr/>
          <p:nvPr userDrawn="1"/>
        </p:nvSpPr>
        <p:spPr bwMode="gray">
          <a:xfrm>
            <a:off x="1682186" y="8554144"/>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 name="Group 1"/>
          <p:cNvGrpSpPr/>
          <p:nvPr userDrawn="1"/>
        </p:nvGrpSpPr>
        <p:grpSpPr>
          <a:xfrm>
            <a:off x="2249954" y="8720284"/>
            <a:ext cx="3272492" cy="957891"/>
            <a:chOff x="2249954" y="8720284"/>
            <a:chExt cx="3272492" cy="957891"/>
          </a:xfrm>
        </p:grpSpPr>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12" name="TextBox 11"/>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b="1" spc="0" baseline="0" dirty="0">
                  <a:latin typeface="+mj-lt"/>
                </a:rPr>
                <a:t>P</a:t>
              </a:r>
              <a:r>
                <a:rPr lang="en-US" sz="1000" spc="0" baseline="0" dirty="0">
                  <a:latin typeface="+mj-lt"/>
                </a:rPr>
                <a:t> 202-747-1000   </a:t>
              </a:r>
              <a:r>
                <a:rPr lang="en-US" sz="1000" b="1" spc="0" baseline="0" dirty="0">
                  <a:latin typeface="+mj-lt"/>
                </a:rPr>
                <a:t>F</a:t>
              </a:r>
              <a:r>
                <a:rPr lang="en-US" sz="1000" spc="0" baseline="0" dirty="0">
                  <a:latin typeface="+mj-lt"/>
                </a:rPr>
                <a:t> 202-747-1010   </a:t>
              </a:r>
              <a:r>
                <a:rPr lang="en-US" sz="1000" spc="0" baseline="0" dirty="0">
                  <a:solidFill>
                    <a:schemeClr val="accent6"/>
                  </a:solidFill>
                  <a:latin typeface="+mj-lt"/>
                </a:rPr>
                <a:t>eab.com</a:t>
              </a:r>
            </a:p>
          </p:txBody>
        </p:sp>
        <p:cxnSp>
          <p:nvCxnSpPr>
            <p:cNvPr id="17" name="Straight Connector 16"/>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gray">
            <a:xfrm>
              <a:off x="3579671"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gray">
            <a:xfrm>
              <a:off x="4548840"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497884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cxnSp>
        <p:nvCxnSpPr>
          <p:cNvPr id="8" name="Straight Connector 7"/>
          <p:cNvCxnSpPr/>
          <p:nvPr userDrawn="1"/>
        </p:nvCxnSpPr>
        <p:spPr bwMode="gray">
          <a:xfrm>
            <a:off x="658368" y="9120561"/>
            <a:ext cx="6455664"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hasCustomPrompt="1"/>
          </p:nvPr>
        </p:nvSpPr>
        <p:spPr bwMode="gray">
          <a:xfrm>
            <a:off x="1035585" y="3584669"/>
            <a:ext cx="5257800" cy="923330"/>
          </a:xfrm>
          <a:prstGeom prst="rect">
            <a:avLst/>
          </a:prstGeom>
        </p:spPr>
        <p:txBody>
          <a:bodyPr lIns="0" tIns="0" rIns="0" bIns="0" anchor="b" anchorCtr="0">
            <a:spAutoFit/>
          </a:bodyPr>
          <a:lstStyle>
            <a:lvl1pPr>
              <a:lnSpc>
                <a:spcPct val="100000"/>
              </a:lnSpc>
              <a:defRPr sz="3000" b="0" spc="0" baseline="0">
                <a:solidFill>
                  <a:schemeClr val="tx1"/>
                </a:solidFill>
              </a:defRPr>
            </a:lvl1pPr>
          </a:lstStyle>
          <a:p>
            <a:r>
              <a:rPr lang="en-US" dirty="0"/>
              <a:t>Document Title – Rockwell 30pt Regular, Title Case</a:t>
            </a:r>
          </a:p>
        </p:txBody>
      </p:sp>
      <p:sp>
        <p:nvSpPr>
          <p:cNvPr id="11" name="Text Placeholder 4"/>
          <p:cNvSpPr>
            <a:spLocks noGrp="1"/>
          </p:cNvSpPr>
          <p:nvPr>
            <p:ph type="body" sz="quarter" idx="16" hasCustomPrompt="1"/>
          </p:nvPr>
        </p:nvSpPr>
        <p:spPr bwMode="gray">
          <a:xfrm>
            <a:off x="1035585" y="4738964"/>
            <a:ext cx="5257800" cy="215444"/>
          </a:xfrm>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Document Subtitle – Verdana 14pt Regular, Title Case</a:t>
            </a:r>
          </a:p>
        </p:txBody>
      </p:sp>
      <p:sp>
        <p:nvSpPr>
          <p:cNvPr id="12" name="Text Placeholder 6"/>
          <p:cNvSpPr>
            <a:spLocks noGrp="1"/>
          </p:cNvSpPr>
          <p:nvPr>
            <p:ph type="body" sz="quarter" idx="17" hasCustomPrompt="1"/>
          </p:nvPr>
        </p:nvSpPr>
        <p:spPr bwMode="gray">
          <a:xfrm>
            <a:off x="4675800" y="9220527"/>
            <a:ext cx="2438232" cy="215444"/>
          </a:xfrm>
        </p:spPr>
        <p:txBody>
          <a:bodyPr wrap="none"/>
          <a:lstStyle>
            <a:lvl1pPr marL="0" indent="0" algn="r">
              <a:spcBef>
                <a:spcPts val="0"/>
              </a:spcBef>
              <a:buNone/>
              <a:defRPr sz="1400">
                <a:solidFill>
                  <a:schemeClr val="accent3"/>
                </a:solidFill>
              </a:defRPr>
            </a:lvl1pPr>
            <a:lvl2pPr marL="112713" indent="0">
              <a:spcBef>
                <a:spcPts val="0"/>
              </a:spcBef>
              <a:buNone/>
              <a:defRPr sz="1400">
                <a:solidFill>
                  <a:schemeClr val="accent3"/>
                </a:solidFill>
              </a:defRPr>
            </a:lvl2pPr>
            <a:lvl3pPr marL="230187" indent="0">
              <a:spcBef>
                <a:spcPts val="0"/>
              </a:spcBef>
              <a:buNone/>
              <a:defRPr sz="1400">
                <a:solidFill>
                  <a:schemeClr val="accent3"/>
                </a:solidFill>
              </a:defRPr>
            </a:lvl3pPr>
            <a:lvl4pPr marL="342900" indent="0">
              <a:spcBef>
                <a:spcPts val="0"/>
              </a:spcBef>
              <a:buNone/>
              <a:defRPr sz="1400">
                <a:solidFill>
                  <a:schemeClr val="accent3"/>
                </a:solidFill>
              </a:defRPr>
            </a:lvl4pPr>
            <a:lvl5pPr marL="458787" indent="0">
              <a:spcBef>
                <a:spcPts val="0"/>
              </a:spcBef>
              <a:buNone/>
              <a:defRPr sz="1400">
                <a:solidFill>
                  <a:schemeClr val="accent3"/>
                </a:solidFill>
              </a:defRPr>
            </a:lvl5pPr>
          </a:lstStyle>
          <a:p>
            <a:pPr lvl="0"/>
            <a:r>
              <a:rPr lang="en-US" dirty="0"/>
              <a:t>Insert Program Name Here</a:t>
            </a:r>
          </a:p>
        </p:txBody>
      </p:sp>
      <p:sp>
        <p:nvSpPr>
          <p:cNvPr id="13" name="Text Placeholder 10"/>
          <p:cNvSpPr>
            <a:spLocks noGrp="1"/>
          </p:cNvSpPr>
          <p:nvPr>
            <p:ph type="body" sz="quarter" idx="18" hasCustomPrompt="1"/>
          </p:nvPr>
        </p:nvSpPr>
        <p:spPr bwMode="gray">
          <a:xfrm>
            <a:off x="4126035" y="9459660"/>
            <a:ext cx="2987997" cy="153888"/>
          </a:xfrm>
        </p:spPr>
        <p:txBody>
          <a:bodyPr wrap="none"/>
          <a:lstStyle>
            <a:lvl1pPr marL="0" indent="0" algn="r">
              <a:spcBef>
                <a:spcPts val="0"/>
              </a:spcBef>
              <a:buNone/>
              <a:defRPr sz="1000">
                <a:solidFill>
                  <a:schemeClr val="accent3"/>
                </a:solidFill>
              </a:defRPr>
            </a:lvl1pPr>
            <a:lvl2pPr>
              <a:spcBef>
                <a:spcPts val="0"/>
              </a:spcBef>
              <a:defRPr sz="1000">
                <a:solidFill>
                  <a:schemeClr val="accent3"/>
                </a:solidFill>
              </a:defRPr>
            </a:lvl2pPr>
            <a:lvl3pPr>
              <a:spcBef>
                <a:spcPts val="0"/>
              </a:spcBef>
              <a:defRPr sz="1000">
                <a:solidFill>
                  <a:schemeClr val="accent3"/>
                </a:solidFill>
              </a:defRPr>
            </a:lvl3pPr>
            <a:lvl4pPr>
              <a:spcBef>
                <a:spcPts val="0"/>
              </a:spcBef>
              <a:defRPr sz="1000">
                <a:solidFill>
                  <a:schemeClr val="accent3"/>
                </a:solidFill>
              </a:defRPr>
            </a:lvl4pPr>
            <a:lvl5pPr>
              <a:spcBef>
                <a:spcPts val="0"/>
              </a:spcBef>
              <a:defRPr sz="1000">
                <a:solidFill>
                  <a:schemeClr val="accent3"/>
                </a:solidFill>
              </a:defRPr>
            </a:lvl5pPr>
          </a:lstStyle>
          <a:p>
            <a:pPr lvl="0"/>
            <a:r>
              <a:rPr lang="en-US" dirty="0"/>
              <a:t>Insert Sub-program Name Here (if necessary)</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713970" y="670405"/>
            <a:ext cx="1685547" cy="734569"/>
          </a:xfrm>
          <a:prstGeom prst="rect">
            <a:avLst/>
          </a:prstGeom>
          <a:noFill/>
          <a:ln>
            <a:noFill/>
          </a:ln>
        </p:spPr>
      </p:pic>
    </p:spTree>
    <p:custDataLst>
      <p:tags r:id="rId1"/>
    </p:custDataLst>
    <p:extLst>
      <p:ext uri="{BB962C8B-B14F-4D97-AF65-F5344CB8AC3E}">
        <p14:creationId xmlns:p14="http://schemas.microsoft.com/office/powerpoint/2010/main" val="541317765"/>
      </p:ext>
    </p:extLst>
  </p:cSld>
  <p:clrMapOvr>
    <a:masterClrMapping/>
  </p:clrMapOvr>
  <p:extLst>
    <p:ext uri="{DCECCB84-F9BA-43D5-87BE-67443E8EF086}">
      <p15:sldGuideLst xmlns:p15="http://schemas.microsoft.com/office/powerpoint/2012/main">
        <p15:guide id="1" pos="651">
          <p15:clr>
            <a:srgbClr val="FBAE40"/>
          </p15:clr>
        </p15:guide>
        <p15:guide id="2" orient="horz" pos="2841">
          <p15:clr>
            <a:srgbClr val="FBAE40"/>
          </p15:clr>
        </p15:guide>
        <p15:guide id="3" orient="horz" pos="298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sp>
        <p:nvSpPr>
          <p:cNvPr id="7" name="Text Placeholder 1"/>
          <p:cNvSpPr txBox="1">
            <a:spLocks/>
          </p:cNvSpPr>
          <p:nvPr userDrawn="1"/>
        </p:nvSpPr>
        <p:spPr bwMode="gray">
          <a:xfrm>
            <a:off x="7922383" y="1355896"/>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8" name="TextBox 7"/>
          <p:cNvSpPr txBox="1"/>
          <p:nvPr userDrawn="1"/>
        </p:nvSpPr>
        <p:spPr bwMode="gray">
          <a:xfrm>
            <a:off x="8005970" y="1411909"/>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9" name="TextBox 8"/>
          <p:cNvSpPr txBox="1"/>
          <p:nvPr userDrawn="1"/>
        </p:nvSpPr>
        <p:spPr bwMode="gray">
          <a:xfrm>
            <a:off x="8005970" y="2084241"/>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sp>
        <p:nvSpPr>
          <p:cNvPr id="10" name="Rectangle 9"/>
          <p:cNvSpPr/>
          <p:nvPr userDrawn="1"/>
        </p:nvSpPr>
        <p:spPr bwMode="gray">
          <a:xfrm>
            <a:off x="-6289" y="8274582"/>
            <a:ext cx="7778690" cy="1234544"/>
          </a:xfrm>
          <a:prstGeom prst="rect">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1" name="Rectangle 10"/>
          <p:cNvSpPr/>
          <p:nvPr userDrawn="1"/>
        </p:nvSpPr>
        <p:spPr bwMode="gray">
          <a:xfrm>
            <a:off x="1024935" y="1352567"/>
            <a:ext cx="6747466" cy="6771277"/>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2" name="Rectangle 224"/>
          <p:cNvSpPr/>
          <p:nvPr userDrawn="1"/>
        </p:nvSpPr>
        <p:spPr bwMode="gray">
          <a:xfrm>
            <a:off x="1024934" y="1352567"/>
            <a:ext cx="4336615" cy="6771277"/>
          </a:xfrm>
          <a:custGeom>
            <a:avLst/>
            <a:gdLst/>
            <a:ahLst/>
            <a:cxnLst/>
            <a:rect l="l" t="t" r="r" b="b"/>
            <a:pathLst>
              <a:path w="3537825" h="5451475">
                <a:moveTo>
                  <a:pt x="0" y="0"/>
                </a:moveTo>
                <a:lnTo>
                  <a:pt x="2689716" y="0"/>
                </a:lnTo>
                <a:cubicBezTo>
                  <a:pt x="3218637" y="596391"/>
                  <a:pt x="3537825" y="1381628"/>
                  <a:pt x="3537825" y="2241415"/>
                </a:cubicBezTo>
                <a:cubicBezTo>
                  <a:pt x="3537825" y="3726746"/>
                  <a:pt x="2585223" y="4989584"/>
                  <a:pt x="1257339" y="5451475"/>
                </a:cubicBezTo>
                <a:lnTo>
                  <a:pt x="0" y="5451475"/>
                </a:lnTo>
                <a:close/>
              </a:path>
            </a:pathLst>
          </a:custGeom>
          <a:solidFill>
            <a:srgbClr val="005D9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3" name="Oval 236"/>
          <p:cNvSpPr/>
          <p:nvPr userDrawn="1"/>
        </p:nvSpPr>
        <p:spPr bwMode="gray">
          <a:xfrm>
            <a:off x="1024934" y="1352567"/>
            <a:ext cx="3527977" cy="6301983"/>
          </a:xfrm>
          <a:custGeom>
            <a:avLst/>
            <a:gdLst/>
            <a:ahLst/>
            <a:cxnLst/>
            <a:rect l="l" t="t" r="r" b="b"/>
            <a:pathLst>
              <a:path w="2878136" h="5073652">
                <a:moveTo>
                  <a:pt x="0" y="0"/>
                </a:moveTo>
                <a:lnTo>
                  <a:pt x="1772762" y="0"/>
                </a:lnTo>
                <a:cubicBezTo>
                  <a:pt x="2445777" y="515594"/>
                  <a:pt x="2878136" y="1327992"/>
                  <a:pt x="2878136" y="2241374"/>
                </a:cubicBezTo>
                <a:cubicBezTo>
                  <a:pt x="2878136" y="3805598"/>
                  <a:pt x="1610082" y="5073652"/>
                  <a:pt x="45858" y="5073652"/>
                </a:cubicBezTo>
                <a:lnTo>
                  <a:pt x="0" y="5071337"/>
                </a:lnTo>
                <a:close/>
              </a:path>
            </a:pathLst>
          </a:custGeom>
          <a:solidFill>
            <a:srgbClr val="00659B"/>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4" name="Oval 33"/>
          <p:cNvSpPr/>
          <p:nvPr userDrawn="1"/>
        </p:nvSpPr>
        <p:spPr bwMode="gray">
          <a:xfrm>
            <a:off x="1" y="1323783"/>
            <a:ext cx="3918039" cy="5678882"/>
          </a:xfrm>
          <a:custGeom>
            <a:avLst/>
            <a:gdLst/>
            <a:ahLst/>
            <a:cxnLst/>
            <a:rect l="l" t="t" r="r" b="b"/>
            <a:pathLst>
              <a:path w="3918039" h="5678882">
                <a:moveTo>
                  <a:pt x="1115893" y="0"/>
                </a:moveTo>
                <a:cubicBezTo>
                  <a:pt x="2663476" y="0"/>
                  <a:pt x="3918039" y="1271261"/>
                  <a:pt x="3918039" y="2839441"/>
                </a:cubicBezTo>
                <a:cubicBezTo>
                  <a:pt x="3918039" y="4407621"/>
                  <a:pt x="2663476" y="5678882"/>
                  <a:pt x="1115893" y="5678882"/>
                </a:cubicBezTo>
                <a:cubicBezTo>
                  <a:pt x="719097" y="5678882"/>
                  <a:pt x="341564" y="5595310"/>
                  <a:pt x="0" y="5443458"/>
                </a:cubicBezTo>
                <a:lnTo>
                  <a:pt x="0" y="235424"/>
                </a:lnTo>
                <a:cubicBezTo>
                  <a:pt x="341564" y="83572"/>
                  <a:pt x="719097" y="0"/>
                  <a:pt x="1115893" y="0"/>
                </a:cubicBezTo>
                <a:close/>
              </a:path>
            </a:pathLst>
          </a:cu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5" name="Oval 34"/>
          <p:cNvSpPr/>
          <p:nvPr userDrawn="1"/>
        </p:nvSpPr>
        <p:spPr bwMode="gray">
          <a:xfrm>
            <a:off x="1" y="1494150"/>
            <a:ext cx="3749910" cy="5338148"/>
          </a:xfrm>
          <a:custGeom>
            <a:avLst/>
            <a:gdLst/>
            <a:ahLst/>
            <a:cxnLst/>
            <a:rect l="l" t="t" r="r" b="b"/>
            <a:pathLst>
              <a:path w="3749910" h="5338148">
                <a:moveTo>
                  <a:pt x="1115893" y="0"/>
                </a:moveTo>
                <a:cubicBezTo>
                  <a:pt x="2570620" y="0"/>
                  <a:pt x="3749910" y="1194985"/>
                  <a:pt x="3749910" y="2669074"/>
                </a:cubicBezTo>
                <a:cubicBezTo>
                  <a:pt x="3749910" y="4143163"/>
                  <a:pt x="2570620" y="5338148"/>
                  <a:pt x="1115893" y="5338148"/>
                </a:cubicBezTo>
                <a:cubicBezTo>
                  <a:pt x="716502" y="5338148"/>
                  <a:pt x="337873" y="5248075"/>
                  <a:pt x="0" y="5084167"/>
                </a:cubicBezTo>
                <a:lnTo>
                  <a:pt x="0" y="253982"/>
                </a:lnTo>
                <a:cubicBezTo>
                  <a:pt x="337873" y="90073"/>
                  <a:pt x="716502" y="0"/>
                  <a:pt x="1115893" y="0"/>
                </a:cubicBezTo>
                <a:close/>
              </a:path>
            </a:pathLst>
          </a:cu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16" name="Group 15"/>
          <p:cNvGrpSpPr/>
          <p:nvPr userDrawn="1"/>
        </p:nvGrpSpPr>
        <p:grpSpPr>
          <a:xfrm>
            <a:off x="552084" y="8477305"/>
            <a:ext cx="1218218" cy="754436"/>
            <a:chOff x="552084" y="8477305"/>
            <a:chExt cx="1218218" cy="754436"/>
          </a:xfrm>
        </p:grpSpPr>
        <p:sp>
          <p:nvSpPr>
            <p:cNvPr id="17" name="TextBox 16"/>
            <p:cNvSpPr txBox="1"/>
            <p:nvPr userDrawn="1"/>
          </p:nvSpPr>
          <p:spPr bwMode="gray">
            <a:xfrm>
              <a:off x="596555" y="8954742"/>
              <a:ext cx="1173747" cy="276999"/>
            </a:xfrm>
            <a:prstGeom prst="rect">
              <a:avLst/>
            </a:prstGeom>
            <a:noFill/>
          </p:spPr>
          <p:txBody>
            <a:bodyPr wrap="square" lIns="0" tIns="0" rIns="0" bIns="0" rtlCol="0">
              <a:spAutoFit/>
            </a:bodyPr>
            <a:lstStyle/>
            <a:p>
              <a:pPr>
                <a:spcBef>
                  <a:spcPts val="500"/>
                </a:spcBef>
              </a:pPr>
              <a:r>
                <a:rPr lang="en-US" sz="900" dirty="0">
                  <a:solidFill>
                    <a:schemeClr val="bg1"/>
                  </a:solidFill>
                </a:rPr>
                <a:t>Student interactions annually</a:t>
              </a:r>
            </a:p>
          </p:txBody>
        </p:sp>
        <p:sp>
          <p:nvSpPr>
            <p:cNvPr id="18" name="TextBox 17"/>
            <p:cNvSpPr txBox="1"/>
            <p:nvPr userDrawn="1"/>
          </p:nvSpPr>
          <p:spPr bwMode="gray">
            <a:xfrm>
              <a:off x="552084" y="8477305"/>
              <a:ext cx="1010207" cy="461665"/>
            </a:xfrm>
            <a:prstGeom prst="rect">
              <a:avLst/>
            </a:prstGeom>
            <a:noFill/>
          </p:spPr>
          <p:txBody>
            <a:bodyPr wrap="square" lIns="0" tIns="0" rIns="0" bIns="0" rtlCol="0">
              <a:spAutoFit/>
            </a:bodyPr>
            <a:lstStyle/>
            <a:p>
              <a:pPr>
                <a:spcBef>
                  <a:spcPts val="500"/>
                </a:spcBef>
              </a:pPr>
              <a:r>
                <a:rPr lang="en-US" sz="3000" dirty="0">
                  <a:solidFill>
                    <a:schemeClr val="bg1"/>
                  </a:solidFill>
                  <a:latin typeface="+mj-lt"/>
                </a:rPr>
                <a:t>1.2B</a:t>
              </a:r>
              <a:r>
                <a:rPr lang="en-US" sz="3000" baseline="30000" dirty="0">
                  <a:solidFill>
                    <a:schemeClr val="bg1"/>
                  </a:solidFill>
                  <a:latin typeface="+mj-lt"/>
                </a:rPr>
                <a:t>+</a:t>
              </a:r>
            </a:p>
          </p:txBody>
        </p:sp>
      </p:grpSp>
      <p:grpSp>
        <p:nvGrpSpPr>
          <p:cNvPr id="19" name="Group 18"/>
          <p:cNvGrpSpPr/>
          <p:nvPr userDrawn="1"/>
        </p:nvGrpSpPr>
        <p:grpSpPr>
          <a:xfrm>
            <a:off x="2246177" y="8477305"/>
            <a:ext cx="1772162" cy="754436"/>
            <a:chOff x="2184112" y="8477305"/>
            <a:chExt cx="1772162" cy="754436"/>
          </a:xfrm>
        </p:grpSpPr>
        <p:sp>
          <p:nvSpPr>
            <p:cNvPr id="20" name="TextBox 19"/>
            <p:cNvSpPr txBox="1"/>
            <p:nvPr userDrawn="1"/>
          </p:nvSpPr>
          <p:spPr bwMode="gray">
            <a:xfrm>
              <a:off x="2227236" y="8954742"/>
              <a:ext cx="1729038" cy="276999"/>
            </a:xfrm>
            <a:prstGeom prst="rect">
              <a:avLst/>
            </a:prstGeom>
            <a:noFill/>
          </p:spPr>
          <p:txBody>
            <a:bodyPr wrap="square" lIns="0" tIns="0" rIns="0" bIns="0" rtlCol="0">
              <a:spAutoFit/>
            </a:bodyPr>
            <a:lstStyle/>
            <a:p>
              <a:pPr>
                <a:spcBef>
                  <a:spcPts val="500"/>
                </a:spcBef>
              </a:pPr>
              <a:r>
                <a:rPr lang="en-US" sz="900" dirty="0">
                  <a:solidFill>
                    <a:schemeClr val="bg1"/>
                  </a:solidFill>
                </a:rPr>
                <a:t>Individuals on our student success management system</a:t>
              </a:r>
            </a:p>
          </p:txBody>
        </p:sp>
        <p:sp>
          <p:nvSpPr>
            <p:cNvPr id="21" name="TextBox 20"/>
            <p:cNvSpPr txBox="1"/>
            <p:nvPr userDrawn="1"/>
          </p:nvSpPr>
          <p:spPr bwMode="gray">
            <a:xfrm>
              <a:off x="2184112" y="8477305"/>
              <a:ext cx="1171548" cy="461665"/>
            </a:xfrm>
            <a:prstGeom prst="rect">
              <a:avLst/>
            </a:prstGeom>
            <a:noFill/>
          </p:spPr>
          <p:txBody>
            <a:bodyPr wrap="square" lIns="0" tIns="0" rIns="0" bIns="0" rtlCol="0">
              <a:spAutoFit/>
            </a:bodyPr>
            <a:lstStyle/>
            <a:p>
              <a:pPr>
                <a:spcBef>
                  <a:spcPts val="500"/>
                </a:spcBef>
              </a:pPr>
              <a:r>
                <a:rPr lang="en-US" sz="3000" dirty="0">
                  <a:solidFill>
                    <a:schemeClr val="bg1"/>
                  </a:solidFill>
                  <a:latin typeface="+mj-lt"/>
                </a:rPr>
                <a:t>1M</a:t>
              </a:r>
              <a:r>
                <a:rPr lang="en-US" sz="3000" baseline="30000" dirty="0">
                  <a:solidFill>
                    <a:schemeClr val="bg1"/>
                  </a:solidFill>
                  <a:latin typeface="+mj-lt"/>
                </a:rPr>
                <a:t>+</a:t>
              </a:r>
            </a:p>
          </p:txBody>
        </p:sp>
      </p:grpSp>
      <p:grpSp>
        <p:nvGrpSpPr>
          <p:cNvPr id="22" name="Group 21"/>
          <p:cNvGrpSpPr/>
          <p:nvPr userDrawn="1"/>
        </p:nvGrpSpPr>
        <p:grpSpPr>
          <a:xfrm>
            <a:off x="4494214" y="8477305"/>
            <a:ext cx="1148781" cy="754436"/>
            <a:chOff x="4447899" y="8477305"/>
            <a:chExt cx="1148781" cy="754436"/>
          </a:xfrm>
        </p:grpSpPr>
        <p:sp>
          <p:nvSpPr>
            <p:cNvPr id="23" name="TextBox 22"/>
            <p:cNvSpPr txBox="1"/>
            <p:nvPr userDrawn="1"/>
          </p:nvSpPr>
          <p:spPr bwMode="gray">
            <a:xfrm>
              <a:off x="4492370" y="8954742"/>
              <a:ext cx="1104310" cy="276999"/>
            </a:xfrm>
            <a:prstGeom prst="rect">
              <a:avLst/>
            </a:prstGeom>
            <a:noFill/>
          </p:spPr>
          <p:txBody>
            <a:bodyPr wrap="square" lIns="0" tIns="0" rIns="0" bIns="0" rtlCol="0">
              <a:spAutoFit/>
            </a:bodyPr>
            <a:lstStyle/>
            <a:p>
              <a:pPr>
                <a:spcBef>
                  <a:spcPts val="500"/>
                </a:spcBef>
              </a:pPr>
              <a:r>
                <a:rPr lang="en-US" sz="900" dirty="0">
                  <a:solidFill>
                    <a:schemeClr val="bg1"/>
                  </a:solidFill>
                </a:rPr>
                <a:t>Institutions we are proud to serve</a:t>
              </a:r>
            </a:p>
          </p:txBody>
        </p:sp>
        <p:sp>
          <p:nvSpPr>
            <p:cNvPr id="24" name="TextBox 23"/>
            <p:cNvSpPr txBox="1"/>
            <p:nvPr userDrawn="1"/>
          </p:nvSpPr>
          <p:spPr bwMode="gray">
            <a:xfrm>
              <a:off x="4447899" y="8477305"/>
              <a:ext cx="1148781" cy="461665"/>
            </a:xfrm>
            <a:prstGeom prst="rect">
              <a:avLst/>
            </a:prstGeom>
            <a:noFill/>
          </p:spPr>
          <p:txBody>
            <a:bodyPr wrap="square" lIns="0" tIns="0" rIns="0" bIns="0" rtlCol="0">
              <a:spAutoFit/>
            </a:bodyPr>
            <a:lstStyle/>
            <a:p>
              <a:pPr>
                <a:spcBef>
                  <a:spcPts val="500"/>
                </a:spcBef>
              </a:pPr>
              <a:r>
                <a:rPr lang="en-US" sz="3000" dirty="0">
                  <a:solidFill>
                    <a:schemeClr val="bg1"/>
                  </a:solidFill>
                  <a:latin typeface="+mj-lt"/>
                </a:rPr>
                <a:t>1,200</a:t>
              </a:r>
              <a:r>
                <a:rPr lang="en-US" sz="3000" kern="1200" baseline="30000" dirty="0">
                  <a:solidFill>
                    <a:schemeClr val="bg1"/>
                  </a:solidFill>
                  <a:latin typeface="+mn-lt"/>
                  <a:ea typeface="+mn-ea"/>
                  <a:cs typeface="+mn-cs"/>
                </a:rPr>
                <a:t>+</a:t>
              </a:r>
              <a:endParaRPr lang="en-US" sz="3000" baseline="30000" dirty="0">
                <a:solidFill>
                  <a:schemeClr val="bg1"/>
                </a:solidFill>
                <a:latin typeface="+mj-lt"/>
              </a:endParaRPr>
            </a:p>
          </p:txBody>
        </p:sp>
      </p:grpSp>
      <p:sp>
        <p:nvSpPr>
          <p:cNvPr id="25" name="TextBox 24"/>
          <p:cNvSpPr txBox="1"/>
          <p:nvPr userDrawn="1"/>
        </p:nvSpPr>
        <p:spPr bwMode="gray">
          <a:xfrm>
            <a:off x="718667" y="2610106"/>
            <a:ext cx="3080034" cy="553998"/>
          </a:xfrm>
          <a:prstGeom prst="rect">
            <a:avLst/>
          </a:prstGeom>
          <a:noFill/>
        </p:spPr>
        <p:txBody>
          <a:bodyPr wrap="square" lIns="0" tIns="0" rIns="0" bIns="0" rtlCol="0">
            <a:spAutoFit/>
          </a:bodyPr>
          <a:lstStyle/>
          <a:p>
            <a:pPr>
              <a:spcBef>
                <a:spcPts val="500"/>
              </a:spcBef>
            </a:pPr>
            <a:r>
              <a:rPr lang="en-US" sz="1800" dirty="0">
                <a:latin typeface="+mj-lt"/>
              </a:rPr>
              <a:t>Start with best </a:t>
            </a:r>
            <a:br>
              <a:rPr lang="en-US" sz="1800" dirty="0">
                <a:latin typeface="+mj-lt"/>
              </a:rPr>
            </a:br>
            <a:r>
              <a:rPr lang="en-US" sz="1800" dirty="0">
                <a:latin typeface="+mj-lt"/>
              </a:rPr>
              <a:t>practices research</a:t>
            </a:r>
          </a:p>
        </p:txBody>
      </p:sp>
      <p:cxnSp>
        <p:nvCxnSpPr>
          <p:cNvPr id="26" name="Straight Connector 25"/>
          <p:cNvCxnSpPr/>
          <p:nvPr userDrawn="1"/>
        </p:nvCxnSpPr>
        <p:spPr bwMode="gray">
          <a:xfrm>
            <a:off x="718667" y="3331694"/>
            <a:ext cx="2578325"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bwMode="gray">
          <a:xfrm>
            <a:off x="718668" y="3501455"/>
            <a:ext cx="2628382" cy="1932837"/>
          </a:xfrm>
          <a:prstGeom prst="rect">
            <a:avLst/>
          </a:prstGeom>
          <a:noFill/>
        </p:spPr>
        <p:txBody>
          <a:bodyPr wrap="square" lIns="0" tIns="0" rIns="0" bIns="0" numCol="1" spcCol="457200" rtlCol="0">
            <a:spAutoFit/>
          </a:bodyPr>
          <a:lstStyle/>
          <a:p>
            <a:pPr marL="115888" indent="-115888">
              <a:lnSpc>
                <a:spcPct val="120000"/>
              </a:lnSpc>
              <a:spcBef>
                <a:spcPts val="800"/>
              </a:spcBef>
              <a:buFont typeface="Verdana" panose="020B0604030504040204" pitchFamily="34" charset="0"/>
              <a:buChar char="›"/>
            </a:pPr>
            <a:r>
              <a:rPr lang="en-US" sz="1100" dirty="0"/>
              <a:t>Research Forums for presidents, provosts, chief business officers, and key academic and administrative leaders</a:t>
            </a:r>
          </a:p>
          <a:p>
            <a:pPr marL="115888" indent="-115888">
              <a:lnSpc>
                <a:spcPct val="120000"/>
              </a:lnSpc>
              <a:spcBef>
                <a:spcPts val="800"/>
              </a:spcBef>
              <a:buFont typeface="Verdana" panose="020B0604030504040204" pitchFamily="34" charset="0"/>
              <a:buChar char="›"/>
            </a:pPr>
            <a:r>
              <a:rPr lang="en-US" sz="1100" dirty="0"/>
              <a:t>At the core of all we do</a:t>
            </a:r>
          </a:p>
          <a:p>
            <a:pPr marL="115888" indent="-115888">
              <a:lnSpc>
                <a:spcPct val="120000"/>
              </a:lnSpc>
              <a:spcBef>
                <a:spcPts val="800"/>
              </a:spcBef>
              <a:buFont typeface="Verdana" panose="020B0604030504040204" pitchFamily="34" charset="0"/>
              <a:buChar char="›"/>
            </a:pPr>
            <a:r>
              <a:rPr lang="en-US" sz="1100" dirty="0"/>
              <a:t>Peer-tested best practices research</a:t>
            </a:r>
          </a:p>
          <a:p>
            <a:pPr marL="115888" indent="-115888">
              <a:lnSpc>
                <a:spcPct val="120000"/>
              </a:lnSpc>
              <a:spcBef>
                <a:spcPts val="800"/>
              </a:spcBef>
              <a:buFont typeface="Verdana" panose="020B0604030504040204" pitchFamily="34" charset="0"/>
              <a:buChar char="›"/>
            </a:pPr>
            <a:r>
              <a:rPr lang="en-US" sz="1100" dirty="0"/>
              <a:t>Answers to the most </a:t>
            </a:r>
            <a:br>
              <a:rPr lang="en-US" sz="1100" dirty="0"/>
            </a:br>
            <a:r>
              <a:rPr lang="en-US" sz="1100" dirty="0"/>
              <a:t>pressing issues</a:t>
            </a:r>
          </a:p>
        </p:txBody>
      </p:sp>
      <p:grpSp>
        <p:nvGrpSpPr>
          <p:cNvPr id="28" name="Group 27"/>
          <p:cNvGrpSpPr/>
          <p:nvPr userDrawn="1"/>
        </p:nvGrpSpPr>
        <p:grpSpPr bwMode="gray">
          <a:xfrm>
            <a:off x="3899893" y="1885224"/>
            <a:ext cx="3358157" cy="998587"/>
            <a:chOff x="3899893" y="1743330"/>
            <a:chExt cx="3358157" cy="998587"/>
          </a:xfrm>
        </p:grpSpPr>
        <p:sp>
          <p:nvSpPr>
            <p:cNvPr id="29" name="TextBox 28"/>
            <p:cNvSpPr txBox="1"/>
            <p:nvPr/>
          </p:nvSpPr>
          <p:spPr bwMode="gray">
            <a:xfrm>
              <a:off x="4076885" y="1743330"/>
              <a:ext cx="3181165" cy="830997"/>
            </a:xfrm>
            <a:prstGeom prst="rect">
              <a:avLst/>
            </a:prstGeom>
            <a:noFill/>
          </p:spPr>
          <p:txBody>
            <a:bodyPr wrap="square" lIns="0" tIns="0" rIns="0" bIns="0" rtlCol="0">
              <a:spAutoFit/>
            </a:bodyPr>
            <a:lstStyle/>
            <a:p>
              <a:pPr>
                <a:spcBef>
                  <a:spcPts val="500"/>
                </a:spcBef>
              </a:pPr>
              <a:r>
                <a:rPr lang="en-US" sz="1800" dirty="0">
                  <a:solidFill>
                    <a:schemeClr val="bg1"/>
                  </a:solidFill>
                  <a:latin typeface="+mj-lt"/>
                </a:rPr>
                <a:t>Then hardwire those insights into your organization using </a:t>
              </a:r>
              <a:br>
                <a:rPr lang="en-US" sz="1800" dirty="0">
                  <a:solidFill>
                    <a:schemeClr val="bg1"/>
                  </a:solidFill>
                  <a:latin typeface="+mj-lt"/>
                </a:rPr>
              </a:br>
              <a:r>
                <a:rPr lang="en-US" sz="1800" dirty="0">
                  <a:solidFill>
                    <a:schemeClr val="bg1"/>
                  </a:solidFill>
                  <a:latin typeface="+mj-lt"/>
                </a:rPr>
                <a:t>our technology &amp; services</a:t>
              </a:r>
            </a:p>
          </p:txBody>
        </p:sp>
        <p:cxnSp>
          <p:nvCxnSpPr>
            <p:cNvPr id="30" name="Straight Connector 29"/>
            <p:cNvCxnSpPr/>
            <p:nvPr/>
          </p:nvCxnSpPr>
          <p:spPr bwMode="gray">
            <a:xfrm>
              <a:off x="4076886" y="2741917"/>
              <a:ext cx="3181164"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1" name="Isosceles Triangle 30"/>
            <p:cNvSpPr/>
            <p:nvPr/>
          </p:nvSpPr>
          <p:spPr bwMode="gray">
            <a:xfrm rot="5400000">
              <a:off x="3892719" y="1849770"/>
              <a:ext cx="104024" cy="89675"/>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sp>
        <p:nvSpPr>
          <p:cNvPr id="32" name="Isosceles Triangle 31"/>
          <p:cNvSpPr/>
          <p:nvPr userDrawn="1"/>
        </p:nvSpPr>
        <p:spPr bwMode="gray">
          <a:xfrm rot="5400000">
            <a:off x="536948" y="2708385"/>
            <a:ext cx="104024" cy="89675"/>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5" name="TextBox 34"/>
          <p:cNvSpPr txBox="1"/>
          <p:nvPr userDrawn="1"/>
        </p:nvSpPr>
        <p:spPr bwMode="gray">
          <a:xfrm>
            <a:off x="4076885" y="3068215"/>
            <a:ext cx="3168174" cy="1183401"/>
          </a:xfrm>
          <a:prstGeom prst="rect">
            <a:avLst/>
          </a:prstGeom>
          <a:noFill/>
        </p:spPr>
        <p:txBody>
          <a:bodyPr wrap="square" lIns="0" tIns="0" rIns="0" bIns="0" numCol="1" spcCol="457200" rtlCol="0">
            <a:spAutoFit/>
          </a:bodyPr>
          <a:lstStyle/>
          <a:p>
            <a:pPr>
              <a:lnSpc>
                <a:spcPct val="120000"/>
              </a:lnSpc>
              <a:spcBef>
                <a:spcPts val="800"/>
              </a:spcBef>
            </a:pPr>
            <a:r>
              <a:rPr lang="en-US" sz="1200" b="1" dirty="0">
                <a:solidFill>
                  <a:schemeClr val="bg1"/>
                </a:solidFill>
              </a:rPr>
              <a:t>Enrollment Management </a:t>
            </a:r>
          </a:p>
          <a:p>
            <a:pPr>
              <a:spcBef>
                <a:spcPts val="300"/>
              </a:spcBef>
            </a:pPr>
            <a:r>
              <a:rPr lang="en-US" sz="1000" dirty="0">
                <a:solidFill>
                  <a:schemeClr val="bg1"/>
                </a:solidFill>
              </a:rPr>
              <a:t>Our </a:t>
            </a:r>
            <a:r>
              <a:rPr lang="en-US" sz="1000" b="1" dirty="0">
                <a:solidFill>
                  <a:schemeClr val="bg1"/>
                </a:solidFill>
              </a:rPr>
              <a:t>Enrollment Services </a:t>
            </a:r>
            <a:r>
              <a:rPr lang="en-US" sz="1000" dirty="0">
                <a:solidFill>
                  <a:schemeClr val="bg1"/>
                </a:solidFill>
              </a:rPr>
              <a:t>division provides data-driven undergraduate and graduate solutions that target qualified prospective students; build relationships throughout the search, application, and yield process; and optimize financial aid resources.</a:t>
            </a:r>
          </a:p>
        </p:txBody>
      </p:sp>
      <p:sp>
        <p:nvSpPr>
          <p:cNvPr id="36" name="TextBox 35"/>
          <p:cNvSpPr txBox="1"/>
          <p:nvPr userDrawn="1"/>
        </p:nvSpPr>
        <p:spPr bwMode="gray">
          <a:xfrm>
            <a:off x="4076885" y="4562050"/>
            <a:ext cx="3254672" cy="875624"/>
          </a:xfrm>
          <a:prstGeom prst="rect">
            <a:avLst/>
          </a:prstGeom>
          <a:noFill/>
        </p:spPr>
        <p:txBody>
          <a:bodyPr wrap="square" lIns="0" tIns="0" rIns="0" bIns="0" numCol="1" spcCol="457200" rtlCol="0">
            <a:spAutoFit/>
          </a:bodyPr>
          <a:lstStyle/>
          <a:p>
            <a:pPr>
              <a:lnSpc>
                <a:spcPct val="120000"/>
              </a:lnSpc>
              <a:spcBef>
                <a:spcPts val="800"/>
              </a:spcBef>
            </a:pPr>
            <a:r>
              <a:rPr lang="en-US" sz="1200" b="1" dirty="0">
                <a:solidFill>
                  <a:schemeClr val="bg1"/>
                </a:solidFill>
              </a:rPr>
              <a:t>Student Success </a:t>
            </a:r>
          </a:p>
          <a:p>
            <a:pPr>
              <a:spcBef>
                <a:spcPts val="300"/>
              </a:spcBef>
            </a:pPr>
            <a:r>
              <a:rPr lang="en-US" sz="1000" dirty="0">
                <a:solidFill>
                  <a:schemeClr val="bg1"/>
                </a:solidFill>
              </a:rPr>
              <a:t>Members of the </a:t>
            </a:r>
            <a:r>
              <a:rPr lang="en-US" sz="1000" b="1" dirty="0">
                <a:solidFill>
                  <a:schemeClr val="bg1"/>
                </a:solidFill>
              </a:rPr>
              <a:t>Student Success Collaborative </a:t>
            </a:r>
            <a:r>
              <a:rPr lang="en-US" sz="1000" dirty="0">
                <a:solidFill>
                  <a:schemeClr val="bg1"/>
                </a:solidFill>
              </a:rPr>
              <a:t>use research, consulting, and an enterprise-wide student success management system to help students persist, graduate, and succeed.</a:t>
            </a:r>
          </a:p>
        </p:txBody>
      </p:sp>
      <p:sp>
        <p:nvSpPr>
          <p:cNvPr id="37" name="TextBox 36"/>
          <p:cNvSpPr txBox="1"/>
          <p:nvPr userDrawn="1"/>
        </p:nvSpPr>
        <p:spPr bwMode="gray">
          <a:xfrm>
            <a:off x="4076885" y="5748108"/>
            <a:ext cx="3168174" cy="1029513"/>
          </a:xfrm>
          <a:prstGeom prst="rect">
            <a:avLst/>
          </a:prstGeom>
          <a:noFill/>
        </p:spPr>
        <p:txBody>
          <a:bodyPr wrap="square" lIns="0" tIns="0" rIns="0" bIns="0" numCol="1" spcCol="457200" rtlCol="0">
            <a:spAutoFit/>
          </a:bodyPr>
          <a:lstStyle/>
          <a:p>
            <a:pPr>
              <a:lnSpc>
                <a:spcPct val="120000"/>
              </a:lnSpc>
              <a:spcBef>
                <a:spcPts val="800"/>
              </a:spcBef>
            </a:pPr>
            <a:r>
              <a:rPr lang="en-US" sz="1200" b="1" dirty="0">
                <a:solidFill>
                  <a:schemeClr val="bg1"/>
                </a:solidFill>
              </a:rPr>
              <a:t>Growth and Academic Operations </a:t>
            </a:r>
          </a:p>
          <a:p>
            <a:pPr>
              <a:spcBef>
                <a:spcPts val="300"/>
              </a:spcBef>
            </a:pPr>
            <a:r>
              <a:rPr lang="en-US" sz="1000" dirty="0">
                <a:solidFill>
                  <a:schemeClr val="bg1"/>
                </a:solidFill>
              </a:rPr>
              <a:t>Our </a:t>
            </a:r>
            <a:r>
              <a:rPr lang="en-US" sz="1000" b="1" dirty="0">
                <a:solidFill>
                  <a:schemeClr val="bg1"/>
                </a:solidFill>
              </a:rPr>
              <a:t>Academic Performance Solutions </a:t>
            </a:r>
            <a:r>
              <a:rPr lang="en-US" sz="1000" dirty="0">
                <a:solidFill>
                  <a:schemeClr val="bg1"/>
                </a:solidFill>
              </a:rPr>
              <a:t>group partners with university academic and business leaders to help make smart resource trade-offs, improve academic efficiency, and grow academic program revenues.</a:t>
            </a:r>
          </a:p>
        </p:txBody>
      </p:sp>
      <p:pic>
        <p:nvPicPr>
          <p:cNvPr id="38" name="Picture 3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1175" y="511917"/>
            <a:ext cx="1672937" cy="640080"/>
          </a:xfrm>
          <a:prstGeom prst="rect">
            <a:avLst/>
          </a:prstGeom>
        </p:spPr>
      </p:pic>
      <p:grpSp>
        <p:nvGrpSpPr>
          <p:cNvPr id="39" name="Group 38"/>
          <p:cNvGrpSpPr/>
          <p:nvPr userDrawn="1"/>
        </p:nvGrpSpPr>
        <p:grpSpPr>
          <a:xfrm>
            <a:off x="6118869" y="8477305"/>
            <a:ext cx="1212688" cy="754436"/>
            <a:chOff x="6118869" y="8477305"/>
            <a:chExt cx="1212688" cy="754436"/>
          </a:xfrm>
        </p:grpSpPr>
        <p:sp>
          <p:nvSpPr>
            <p:cNvPr id="40" name="TextBox 39"/>
            <p:cNvSpPr txBox="1"/>
            <p:nvPr userDrawn="1"/>
          </p:nvSpPr>
          <p:spPr bwMode="gray">
            <a:xfrm>
              <a:off x="6158744" y="8954742"/>
              <a:ext cx="1172813" cy="276999"/>
            </a:xfrm>
            <a:prstGeom prst="rect">
              <a:avLst/>
            </a:prstGeom>
            <a:noFill/>
          </p:spPr>
          <p:txBody>
            <a:bodyPr wrap="square" lIns="0" tIns="0" rIns="0" bIns="0" rtlCol="0">
              <a:spAutoFit/>
            </a:bodyPr>
            <a:lstStyle/>
            <a:p>
              <a:pPr>
                <a:spcBef>
                  <a:spcPts val="500"/>
                </a:spcBef>
              </a:pPr>
              <a:r>
                <a:rPr lang="en-US" sz="900" dirty="0">
                  <a:solidFill>
                    <a:schemeClr val="bg1"/>
                  </a:solidFill>
                </a:rPr>
                <a:t>Goal: Make education smarter</a:t>
              </a:r>
            </a:p>
          </p:txBody>
        </p:sp>
        <p:sp>
          <p:nvSpPr>
            <p:cNvPr id="41" name="TextBox 40"/>
            <p:cNvSpPr txBox="1"/>
            <p:nvPr userDrawn="1"/>
          </p:nvSpPr>
          <p:spPr bwMode="gray">
            <a:xfrm>
              <a:off x="6118869" y="8477305"/>
              <a:ext cx="1203498" cy="461665"/>
            </a:xfrm>
            <a:prstGeom prst="rect">
              <a:avLst/>
            </a:prstGeom>
            <a:noFill/>
          </p:spPr>
          <p:txBody>
            <a:bodyPr wrap="square" lIns="0" tIns="0" rIns="0" bIns="0" rtlCol="0">
              <a:spAutoFit/>
            </a:bodyPr>
            <a:lstStyle/>
            <a:p>
              <a:pPr>
                <a:spcBef>
                  <a:spcPts val="500"/>
                </a:spcBef>
              </a:pPr>
              <a:r>
                <a:rPr lang="en-US" sz="3000" dirty="0">
                  <a:solidFill>
                    <a:schemeClr val="bg1"/>
                  </a:solidFill>
                  <a:latin typeface="+mj-lt"/>
                </a:rPr>
                <a:t>1</a:t>
              </a:r>
              <a:endParaRPr lang="en-US" sz="3000" baseline="30000" dirty="0">
                <a:solidFill>
                  <a:schemeClr val="bg1"/>
                </a:solidFill>
                <a:latin typeface="+mj-lt"/>
              </a:endParaRPr>
            </a:p>
          </p:txBody>
        </p:sp>
      </p:grpSp>
    </p:spTree>
    <p:custDataLst>
      <p:tags r:id="rId1"/>
    </p:custDataLst>
    <p:extLst>
      <p:ext uri="{BB962C8B-B14F-4D97-AF65-F5344CB8AC3E}">
        <p14:creationId xmlns:p14="http://schemas.microsoft.com/office/powerpoint/2010/main" val="318771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redits + Legal Caveat">
    <p:spTree>
      <p:nvGrpSpPr>
        <p:cNvPr id="1" name=""/>
        <p:cNvGrpSpPr/>
        <p:nvPr/>
      </p:nvGrpSpPr>
      <p:grpSpPr>
        <a:xfrm>
          <a:off x="0" y="0"/>
          <a:ext cx="0" cy="0"/>
          <a:chOff x="0" y="0"/>
          <a:chExt cx="0" cy="0"/>
        </a:xfrm>
      </p:grpSpPr>
      <p:sp>
        <p:nvSpPr>
          <p:cNvPr id="14" name="Text Placeholder 5"/>
          <p:cNvSpPr>
            <a:spLocks noGrp="1"/>
          </p:cNvSpPr>
          <p:nvPr>
            <p:ph type="body" sz="quarter" idx="51" hasCustomPrompt="1"/>
          </p:nvPr>
        </p:nvSpPr>
        <p:spPr bwMode="gray">
          <a:xfrm>
            <a:off x="1128208" y="1714378"/>
            <a:ext cx="3840480" cy="169277"/>
          </a:xfrm>
        </p:spPr>
        <p:txBody>
          <a:bodyPr/>
          <a:lstStyle>
            <a:lvl1pPr marL="0" indent="0">
              <a:spcBef>
                <a:spcPts val="0"/>
              </a:spcBef>
              <a:buNone/>
              <a:defRPr sz="1100">
                <a:solidFill>
                  <a:schemeClr val="tx1"/>
                </a:solidFill>
              </a:defRPr>
            </a:lvl1pPr>
            <a:lvl2pPr marL="112713" indent="0">
              <a:spcBef>
                <a:spcPts val="200"/>
              </a:spcBef>
              <a:buNone/>
              <a:defRPr sz="1100"/>
            </a:lvl2pPr>
            <a:lvl3pPr marL="230187" indent="0">
              <a:spcBef>
                <a:spcPts val="200"/>
              </a:spcBef>
              <a:buNone/>
              <a:defRPr sz="1100"/>
            </a:lvl3pPr>
            <a:lvl4pPr marL="342900" indent="0">
              <a:spcBef>
                <a:spcPts val="200"/>
              </a:spcBef>
              <a:buNone/>
              <a:defRPr sz="1100"/>
            </a:lvl4pPr>
            <a:lvl5pPr marL="458787" indent="0">
              <a:spcBef>
                <a:spcPts val="200"/>
              </a:spcBef>
              <a:buNone/>
              <a:defRPr sz="1100"/>
            </a:lvl5pPr>
          </a:lstStyle>
          <a:p>
            <a:pPr lvl="0"/>
            <a:r>
              <a:rPr lang="en-US" dirty="0"/>
              <a:t>Project Director (Insert text)</a:t>
            </a:r>
          </a:p>
        </p:txBody>
      </p:sp>
      <p:sp>
        <p:nvSpPr>
          <p:cNvPr id="16" name="Text Placeholder 7"/>
          <p:cNvSpPr>
            <a:spLocks noGrp="1"/>
          </p:cNvSpPr>
          <p:nvPr>
            <p:ph type="body" sz="quarter" idx="52" hasCustomPrompt="1"/>
          </p:nvPr>
        </p:nvSpPr>
        <p:spPr bwMode="gray">
          <a:xfrm>
            <a:off x="1128208" y="1947233"/>
            <a:ext cx="3840480" cy="138499"/>
          </a:xfrm>
        </p:spPr>
        <p:txBody>
          <a:bodyPr/>
          <a:lstStyle>
            <a:lvl1pPr marL="0" indent="0">
              <a:spcBef>
                <a:spcPts val="200"/>
              </a:spcBef>
              <a:buNone/>
              <a:defRPr>
                <a:solidFill>
                  <a:schemeClr val="accent3"/>
                </a:solidFill>
              </a:defRPr>
            </a:lvl1pPr>
            <a:lvl2pPr marL="112713" indent="0">
              <a:buNone/>
              <a:defRPr>
                <a:solidFill>
                  <a:schemeClr val="accent3"/>
                </a:solidFill>
              </a:defRPr>
            </a:lvl2pPr>
            <a:lvl3pPr marL="230187" indent="0">
              <a:buNone/>
              <a:defRPr>
                <a:solidFill>
                  <a:schemeClr val="accent3"/>
                </a:solidFill>
              </a:defRPr>
            </a:lvl3pPr>
            <a:lvl4pPr marL="342900" indent="0">
              <a:buNone/>
              <a:defRPr>
                <a:solidFill>
                  <a:schemeClr val="accent3"/>
                </a:solidFill>
              </a:defRPr>
            </a:lvl4pPr>
            <a:lvl5pPr marL="458787" indent="0">
              <a:buNone/>
              <a:defRPr>
                <a:solidFill>
                  <a:schemeClr val="accent3"/>
                </a:solidFill>
              </a:defRPr>
            </a:lvl5pPr>
          </a:lstStyle>
          <a:p>
            <a:pPr lvl="0"/>
            <a:r>
              <a:rPr lang="en-US" dirty="0"/>
              <a:t>Add Name(s) Here</a:t>
            </a:r>
          </a:p>
        </p:txBody>
      </p:sp>
      <p:sp>
        <p:nvSpPr>
          <p:cNvPr id="17" name="Text Placeholder 9"/>
          <p:cNvSpPr>
            <a:spLocks noGrp="1"/>
          </p:cNvSpPr>
          <p:nvPr>
            <p:ph type="body" sz="quarter" idx="53" hasCustomPrompt="1"/>
          </p:nvPr>
        </p:nvSpPr>
        <p:spPr bwMode="gray">
          <a:xfrm>
            <a:off x="1128208" y="2367205"/>
            <a:ext cx="3840480" cy="169277"/>
          </a:xfrm>
        </p:spPr>
        <p:txBody>
          <a:bodyPr/>
          <a:lstStyle>
            <a:lvl1pPr marL="0" indent="0">
              <a:spcBef>
                <a:spcPts val="0"/>
              </a:spcBef>
              <a:buNone/>
              <a:defRPr sz="1100">
                <a:solidFill>
                  <a:schemeClr val="tx1"/>
                </a:solidFill>
              </a:defRPr>
            </a:lvl1pPr>
            <a:lvl2pPr marL="112713" indent="0">
              <a:spcBef>
                <a:spcPts val="0"/>
              </a:spcBef>
              <a:buNone/>
              <a:defRPr sz="1100"/>
            </a:lvl2pPr>
            <a:lvl3pPr marL="230187" indent="0">
              <a:spcBef>
                <a:spcPts val="0"/>
              </a:spcBef>
              <a:buNone/>
              <a:defRPr sz="1100"/>
            </a:lvl3pPr>
            <a:lvl4pPr marL="342900" indent="0">
              <a:spcBef>
                <a:spcPts val="0"/>
              </a:spcBef>
              <a:buNone/>
              <a:defRPr sz="1100"/>
            </a:lvl4pPr>
            <a:lvl5pPr marL="458787" indent="0">
              <a:spcBef>
                <a:spcPts val="0"/>
              </a:spcBef>
              <a:buNone/>
              <a:defRPr sz="1100"/>
            </a:lvl5pPr>
          </a:lstStyle>
          <a:p>
            <a:pPr lvl="0"/>
            <a:r>
              <a:rPr lang="en-US" dirty="0"/>
              <a:t>Contributing Consultants (Insert text)</a:t>
            </a:r>
          </a:p>
        </p:txBody>
      </p:sp>
      <p:sp>
        <p:nvSpPr>
          <p:cNvPr id="18" name="Text Placeholder 13"/>
          <p:cNvSpPr>
            <a:spLocks noGrp="1"/>
          </p:cNvSpPr>
          <p:nvPr>
            <p:ph type="body" sz="quarter" idx="54" hasCustomPrompt="1"/>
          </p:nvPr>
        </p:nvSpPr>
        <p:spPr bwMode="gray">
          <a:xfrm>
            <a:off x="1128208" y="2600060"/>
            <a:ext cx="3840480" cy="138499"/>
          </a:xfrm>
        </p:spPr>
        <p:txBody>
          <a:bodyPr/>
          <a:lstStyle>
            <a:lvl1pPr marL="0" indent="0">
              <a:spcBef>
                <a:spcPts val="200"/>
              </a:spcBef>
              <a:buNone/>
              <a:defRPr>
                <a:solidFill>
                  <a:schemeClr val="accent3"/>
                </a:solidFill>
              </a:defRPr>
            </a:lvl1pPr>
            <a:lvl2pPr marL="112713" indent="0">
              <a:spcBef>
                <a:spcPts val="200"/>
              </a:spcBef>
              <a:buNone/>
              <a:defRPr>
                <a:solidFill>
                  <a:schemeClr val="accent3"/>
                </a:solidFill>
              </a:defRPr>
            </a:lvl2pPr>
            <a:lvl3pPr marL="230187" indent="0">
              <a:spcBef>
                <a:spcPts val="200"/>
              </a:spcBef>
              <a:buNone/>
              <a:defRPr>
                <a:solidFill>
                  <a:schemeClr val="accent3"/>
                </a:solidFill>
              </a:defRPr>
            </a:lvl3pPr>
            <a:lvl4pPr marL="342900" indent="0">
              <a:spcBef>
                <a:spcPts val="200"/>
              </a:spcBef>
              <a:buNone/>
              <a:defRPr>
                <a:solidFill>
                  <a:schemeClr val="accent3"/>
                </a:solidFill>
              </a:defRPr>
            </a:lvl4pPr>
            <a:lvl5pPr marL="458787" indent="0">
              <a:spcBef>
                <a:spcPts val="200"/>
              </a:spcBef>
              <a:buNone/>
              <a:defRPr>
                <a:solidFill>
                  <a:schemeClr val="accent3"/>
                </a:solidFill>
              </a:defRPr>
            </a:lvl5pPr>
          </a:lstStyle>
          <a:p>
            <a:pPr lvl="0"/>
            <a:r>
              <a:rPr lang="en-US" dirty="0"/>
              <a:t>Add Name(s) Here</a:t>
            </a:r>
          </a:p>
        </p:txBody>
      </p:sp>
      <p:sp>
        <p:nvSpPr>
          <p:cNvPr id="19" name="Text Placeholder 15"/>
          <p:cNvSpPr>
            <a:spLocks noGrp="1"/>
          </p:cNvSpPr>
          <p:nvPr>
            <p:ph type="body" sz="quarter" idx="55" hasCustomPrompt="1"/>
          </p:nvPr>
        </p:nvSpPr>
        <p:spPr bwMode="gray">
          <a:xfrm>
            <a:off x="1128208" y="3027605"/>
            <a:ext cx="3840480" cy="169277"/>
          </a:xfrm>
        </p:spPr>
        <p:txBody>
          <a:bodyPr/>
          <a:lstStyle>
            <a:lvl1pPr marL="0" indent="0">
              <a:spcBef>
                <a:spcPts val="0"/>
              </a:spcBef>
              <a:buNone/>
              <a:defRPr sz="1100">
                <a:solidFill>
                  <a:schemeClr val="tx1"/>
                </a:solidFill>
              </a:defRPr>
            </a:lvl1pPr>
            <a:lvl2pPr>
              <a:spcBef>
                <a:spcPts val="0"/>
              </a:spcBef>
              <a:defRPr sz="1100"/>
            </a:lvl2pPr>
            <a:lvl3pPr>
              <a:spcBef>
                <a:spcPts val="0"/>
              </a:spcBef>
              <a:defRPr sz="1100"/>
            </a:lvl3pPr>
            <a:lvl4pPr>
              <a:spcBef>
                <a:spcPts val="0"/>
              </a:spcBef>
              <a:defRPr sz="1100"/>
            </a:lvl4pPr>
            <a:lvl5pPr>
              <a:spcBef>
                <a:spcPts val="0"/>
              </a:spcBef>
              <a:defRPr sz="1100"/>
            </a:lvl5pPr>
          </a:lstStyle>
          <a:p>
            <a:pPr lvl="0"/>
            <a:r>
              <a:rPr lang="en-US" dirty="0"/>
              <a:t>Design Consultant (Insert text)</a:t>
            </a:r>
          </a:p>
        </p:txBody>
      </p:sp>
      <p:sp>
        <p:nvSpPr>
          <p:cNvPr id="20" name="Text Placeholder 17"/>
          <p:cNvSpPr>
            <a:spLocks noGrp="1"/>
          </p:cNvSpPr>
          <p:nvPr>
            <p:ph type="body" sz="quarter" idx="56" hasCustomPrompt="1"/>
          </p:nvPr>
        </p:nvSpPr>
        <p:spPr bwMode="gray">
          <a:xfrm>
            <a:off x="1128208" y="3260460"/>
            <a:ext cx="3840480" cy="138499"/>
          </a:xfrm>
        </p:spPr>
        <p:txBody>
          <a:bodyPr/>
          <a:lstStyle>
            <a:lvl1pPr marL="0" indent="0">
              <a:spcBef>
                <a:spcPts val="200"/>
              </a:spcBef>
              <a:buNone/>
              <a:defRPr>
                <a:solidFill>
                  <a:schemeClr val="accent3"/>
                </a:solidFill>
              </a:defRPr>
            </a:lvl1pPr>
            <a:lvl2pPr marL="112713" indent="0">
              <a:spcBef>
                <a:spcPts val="200"/>
              </a:spcBef>
              <a:buNone/>
              <a:defRPr/>
            </a:lvl2pPr>
            <a:lvl3pPr marL="230187" indent="0">
              <a:spcBef>
                <a:spcPts val="200"/>
              </a:spcBef>
              <a:buNone/>
              <a:defRPr/>
            </a:lvl3pPr>
            <a:lvl4pPr marL="342900" indent="0">
              <a:spcBef>
                <a:spcPts val="200"/>
              </a:spcBef>
              <a:buNone/>
              <a:defRPr/>
            </a:lvl4pPr>
            <a:lvl5pPr marL="458787" indent="0">
              <a:spcBef>
                <a:spcPts val="200"/>
              </a:spcBef>
              <a:buNone/>
              <a:defRPr/>
            </a:lvl5pPr>
          </a:lstStyle>
          <a:p>
            <a:pPr lvl="0"/>
            <a:r>
              <a:rPr lang="en-US" dirty="0"/>
              <a:t>Add Name(s) Here</a:t>
            </a:r>
          </a:p>
        </p:txBody>
      </p:sp>
      <p:sp>
        <p:nvSpPr>
          <p:cNvPr id="21" name="Text Placeholder 19"/>
          <p:cNvSpPr>
            <a:spLocks noGrp="1"/>
          </p:cNvSpPr>
          <p:nvPr>
            <p:ph type="body" sz="quarter" idx="57" hasCustomPrompt="1"/>
          </p:nvPr>
        </p:nvSpPr>
        <p:spPr bwMode="gray">
          <a:xfrm>
            <a:off x="1128208" y="3687173"/>
            <a:ext cx="3840480" cy="169277"/>
          </a:xfrm>
        </p:spPr>
        <p:txBody>
          <a:bodyPr/>
          <a:lstStyle>
            <a:lvl1pPr marL="0" indent="0">
              <a:spcBef>
                <a:spcPts val="0"/>
              </a:spcBef>
              <a:buNone/>
              <a:defRPr sz="1100">
                <a:solidFill>
                  <a:schemeClr val="tx1"/>
                </a:solidFill>
              </a:defRPr>
            </a:lvl1pPr>
            <a:lvl2pPr marL="112713" indent="0">
              <a:spcBef>
                <a:spcPts val="0"/>
              </a:spcBef>
              <a:buNone/>
              <a:defRPr sz="1100"/>
            </a:lvl2pPr>
            <a:lvl3pPr marL="230187" indent="0">
              <a:spcBef>
                <a:spcPts val="0"/>
              </a:spcBef>
              <a:buNone/>
              <a:defRPr sz="1100"/>
            </a:lvl3pPr>
            <a:lvl4pPr marL="342900" indent="0">
              <a:spcBef>
                <a:spcPts val="0"/>
              </a:spcBef>
              <a:buNone/>
              <a:defRPr sz="1100"/>
            </a:lvl4pPr>
            <a:lvl5pPr marL="458787" indent="0">
              <a:spcBef>
                <a:spcPts val="0"/>
              </a:spcBef>
              <a:buNone/>
              <a:defRPr sz="1100"/>
            </a:lvl5pPr>
          </a:lstStyle>
          <a:p>
            <a:pPr lvl="0"/>
            <a:r>
              <a:rPr lang="en-US" dirty="0"/>
              <a:t>Executive Director (Insert text)</a:t>
            </a:r>
          </a:p>
        </p:txBody>
      </p:sp>
      <p:sp>
        <p:nvSpPr>
          <p:cNvPr id="22" name="Text Placeholder 21"/>
          <p:cNvSpPr>
            <a:spLocks noGrp="1"/>
          </p:cNvSpPr>
          <p:nvPr>
            <p:ph type="body" sz="quarter" idx="58" hasCustomPrompt="1"/>
          </p:nvPr>
        </p:nvSpPr>
        <p:spPr bwMode="gray">
          <a:xfrm>
            <a:off x="1128208" y="3920028"/>
            <a:ext cx="3840480" cy="138499"/>
          </a:xfrm>
        </p:spPr>
        <p:txBody>
          <a:bodyPr/>
          <a:lstStyle>
            <a:lvl1pPr marL="0" indent="0">
              <a:spcBef>
                <a:spcPts val="200"/>
              </a:spcBef>
              <a:buNone/>
              <a:defRPr>
                <a:solidFill>
                  <a:schemeClr val="accent3"/>
                </a:solidFill>
              </a:defRPr>
            </a:lvl1pPr>
            <a:lvl2pPr marL="112713" indent="0">
              <a:spcBef>
                <a:spcPts val="200"/>
              </a:spcBef>
              <a:buNone/>
              <a:defRPr>
                <a:solidFill>
                  <a:schemeClr val="accent3"/>
                </a:solidFill>
              </a:defRPr>
            </a:lvl2pPr>
            <a:lvl3pPr marL="230187" indent="0">
              <a:spcBef>
                <a:spcPts val="200"/>
              </a:spcBef>
              <a:buNone/>
              <a:defRPr>
                <a:solidFill>
                  <a:schemeClr val="accent3"/>
                </a:solidFill>
              </a:defRPr>
            </a:lvl3pPr>
            <a:lvl4pPr marL="342900" indent="0">
              <a:spcBef>
                <a:spcPts val="200"/>
              </a:spcBef>
              <a:buNone/>
              <a:defRPr>
                <a:solidFill>
                  <a:schemeClr val="accent3"/>
                </a:solidFill>
              </a:defRPr>
            </a:lvl4pPr>
            <a:lvl5pPr marL="458787" indent="0">
              <a:spcBef>
                <a:spcPts val="200"/>
              </a:spcBef>
              <a:buNone/>
              <a:defRPr>
                <a:solidFill>
                  <a:schemeClr val="accent3"/>
                </a:solidFill>
              </a:defRPr>
            </a:lvl5pPr>
          </a:lstStyle>
          <a:p>
            <a:pPr lvl="0"/>
            <a:r>
              <a:rPr lang="en-US" dirty="0"/>
              <a:t>Add Name(s) Here</a:t>
            </a:r>
          </a:p>
        </p:txBody>
      </p:sp>
      <p:sp>
        <p:nvSpPr>
          <p:cNvPr id="4" name="Title 3"/>
          <p:cNvSpPr>
            <a:spLocks noGrp="1"/>
          </p:cNvSpPr>
          <p:nvPr>
            <p:ph type="title" hasCustomPrompt="1"/>
          </p:nvPr>
        </p:nvSpPr>
        <p:spPr bwMode="gray">
          <a:xfrm>
            <a:off x="512763" y="724503"/>
            <a:ext cx="4473575" cy="276999"/>
          </a:xfrm>
        </p:spPr>
        <p:txBody>
          <a:bodyPr anchor="t" anchorCtr="0"/>
          <a:lstStyle>
            <a:lvl1pPr>
              <a:defRPr baseline="0"/>
            </a:lvl1pPr>
          </a:lstStyle>
          <a:p>
            <a:r>
              <a:rPr lang="en-US" dirty="0"/>
              <a:t>Insert Program Name Here</a:t>
            </a:r>
          </a:p>
        </p:txBody>
      </p:sp>
      <p:cxnSp>
        <p:nvCxnSpPr>
          <p:cNvPr id="13" name="Straight Connector 12"/>
          <p:cNvCxnSpPr/>
          <p:nvPr userDrawn="1"/>
        </p:nvCxnSpPr>
        <p:spPr bwMode="gray">
          <a:xfrm>
            <a:off x="5571248" y="763588"/>
            <a:ext cx="0" cy="7993234"/>
          </a:xfrm>
          <a:prstGeom prst="line">
            <a:avLst/>
          </a:prstGeom>
          <a:ln w="6350">
            <a:solidFill>
              <a:schemeClr val="accent3"/>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bwMode="gray">
          <a:xfrm>
            <a:off x="5644268" y="754818"/>
            <a:ext cx="1620132" cy="8002004"/>
          </a:xfrm>
          <a:prstGeom prst="rect">
            <a:avLst/>
          </a:prstGeom>
          <a:noFill/>
        </p:spPr>
        <p:txBody>
          <a:bodyPr wrap="square" lIns="0" tIns="0" rIns="0" bIns="0" rtlCol="0">
            <a:noAutofit/>
          </a:bodyPr>
          <a:lstStyle/>
          <a:p>
            <a:pPr>
              <a:spcBef>
                <a:spcPts val="400"/>
              </a:spcBef>
            </a:pPr>
            <a:r>
              <a:rPr lang="en-US" sz="500" b="1" dirty="0"/>
              <a:t>LEGAL</a:t>
            </a:r>
            <a:r>
              <a:rPr lang="en-US" sz="500" b="1" baseline="0" dirty="0"/>
              <a:t> CAVEAT</a:t>
            </a:r>
            <a:endParaRPr lang="en-US" sz="500" b="1" dirty="0"/>
          </a:p>
          <a:p>
            <a:pPr>
              <a:spcBef>
                <a:spcPts val="400"/>
              </a:spcBef>
            </a:pPr>
            <a:r>
              <a:rPr lang="en-US" sz="50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a:t>
            </a:r>
            <a:br>
              <a:rPr lang="en-US" sz="500" dirty="0"/>
            </a:br>
            <a:r>
              <a:rPr lang="en-US" sz="500" dirty="0"/>
              <a:t>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500" baseline="0" dirty="0"/>
              <a:t> </a:t>
            </a:r>
            <a:r>
              <a:rPr lang="en-US" sz="50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400"/>
              </a:spcBef>
            </a:pPr>
            <a:r>
              <a:rPr lang="en-US" sz="50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a:p>
            <a:pPr>
              <a:spcBef>
                <a:spcPts val="1200"/>
              </a:spcBef>
            </a:pPr>
            <a:r>
              <a:rPr lang="en-US" sz="500" b="1" dirty="0"/>
              <a:t>IMPORTANT: Please read the following.</a:t>
            </a:r>
          </a:p>
          <a:p>
            <a:pPr>
              <a:spcBef>
                <a:spcPts val="400"/>
              </a:spcBef>
            </a:pPr>
            <a:r>
              <a:rPr lang="en-US" sz="500" dirty="0"/>
              <a:t>EAB has prepared this report for the exclusive </a:t>
            </a:r>
            <a:br>
              <a:rPr lang="en-US" sz="500" dirty="0"/>
            </a:br>
            <a:r>
              <a:rPr lang="en-US" sz="500" dirty="0"/>
              <a:t>use of its members. Each member acknowledges and agrees that this report and the information contained herein (collectively, the “Report”) are confidential and proprietary to EAB. By accepting delivery of this Report, each member agrees to abide by the terms as stated herein, including </a:t>
            </a:r>
            <a:br>
              <a:rPr lang="en-US" sz="500" dirty="0"/>
            </a:br>
            <a:r>
              <a:rPr lang="en-US" sz="500" dirty="0"/>
              <a:t>the following:</a:t>
            </a:r>
          </a:p>
          <a:p>
            <a:pPr marL="112713" indent="-112713">
              <a:spcBef>
                <a:spcPts val="400"/>
              </a:spcBef>
            </a:pPr>
            <a:r>
              <a:rPr lang="en-US" sz="500" dirty="0"/>
              <a:t>1.	All right, title, and interest in and to this Report is owned 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2713" indent="-112713">
              <a:spcBef>
                <a:spcPts val="400"/>
              </a:spcBef>
            </a:pPr>
            <a:r>
              <a:rPr lang="en-US" sz="50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2713" indent="-112713">
              <a:spcBef>
                <a:spcPts val="400"/>
              </a:spcBef>
            </a:pPr>
            <a:r>
              <a:rPr lang="en-US" sz="50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2713" indent="-112713">
              <a:spcBef>
                <a:spcPts val="400"/>
              </a:spcBef>
            </a:pPr>
            <a:r>
              <a:rPr lang="en-US" sz="500" dirty="0"/>
              <a:t>4.	Each member shall not remove from this Report any confidential markings, copyright notices, and/or other similar indicia herein.</a:t>
            </a:r>
          </a:p>
          <a:p>
            <a:pPr marL="112713" indent="-112713">
              <a:spcBef>
                <a:spcPts val="400"/>
              </a:spcBef>
            </a:pPr>
            <a:r>
              <a:rPr lang="en-US" sz="500" dirty="0"/>
              <a:t>5.	Each member is responsible for any breach of its obligations as stated herein by any of its employees or agents.</a:t>
            </a:r>
          </a:p>
          <a:p>
            <a:pPr marL="112713" indent="-112713">
              <a:spcBef>
                <a:spcPts val="400"/>
              </a:spcBef>
            </a:pPr>
            <a:r>
              <a:rPr lang="en-US" sz="500" dirty="0"/>
              <a:t>6.	If a member is unwilling to abide by any</a:t>
            </a:r>
            <a:r>
              <a:rPr lang="en-US" sz="500" baseline="0" dirty="0"/>
              <a:t> </a:t>
            </a:r>
            <a:r>
              <a:rPr lang="en-US" sz="500" dirty="0"/>
              <a:t>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3809430448"/>
      </p:ext>
    </p:extLst>
  </p:cSld>
  <p:clrMapOvr>
    <a:masterClrMapping/>
  </p:clrMapOvr>
  <p:extLst>
    <p:ext uri="{DCECCB84-F9BA-43D5-87BE-67443E8EF086}">
      <p15:sldGuideLst xmlns:p15="http://schemas.microsoft.com/office/powerpoint/2012/main">
        <p15:guide id="1" orient="horz" pos="480">
          <p15:clr>
            <a:srgbClr val="FBAE40"/>
          </p15:clr>
        </p15:guide>
        <p15:guide id="2" pos="71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1455320" y="3309301"/>
            <a:ext cx="1234440" cy="472307"/>
          </a:xfrm>
          <a:prstGeom prst="rect">
            <a:avLst/>
          </a:prstGeom>
        </p:spPr>
      </p:pic>
      <p:sp>
        <p:nvSpPr>
          <p:cNvPr id="14" name="Title 1"/>
          <p:cNvSpPr>
            <a:spLocks noGrp="1"/>
          </p:cNvSpPr>
          <p:nvPr>
            <p:ph type="title" hasCustomPrompt="1"/>
          </p:nvPr>
        </p:nvSpPr>
        <p:spPr bwMode="gray">
          <a:xfrm>
            <a:off x="1451412" y="4824861"/>
            <a:ext cx="5029200" cy="775597"/>
          </a:xfrm>
          <a:prstGeom prst="rect">
            <a:avLst/>
          </a:prstGeom>
        </p:spPr>
        <p:txBody>
          <a:bodyPr wrap="square" lIns="0" tIns="0" rIns="0" bIns="0" anchor="b" anchorCtr="0">
            <a:spAutoFit/>
          </a:bodyPr>
          <a:lstStyle>
            <a:lvl1pPr>
              <a:lnSpc>
                <a:spcPct val="90000"/>
              </a:lnSpc>
              <a:defRPr sz="2800" b="0" baseline="0">
                <a:solidFill>
                  <a:schemeClr val="tx1"/>
                </a:solidFill>
              </a:defRPr>
            </a:lvl1pPr>
          </a:lstStyle>
          <a:p>
            <a:r>
              <a:rPr lang="en-US" dirty="0"/>
              <a:t>Divider Title – Rockwell 28pt Regular, Title Case</a:t>
            </a:r>
          </a:p>
        </p:txBody>
      </p:sp>
      <p:sp>
        <p:nvSpPr>
          <p:cNvPr id="15" name="Text Placeholder 16"/>
          <p:cNvSpPr>
            <a:spLocks noGrp="1"/>
          </p:cNvSpPr>
          <p:nvPr>
            <p:ph type="body" sz="quarter" idx="22" hasCustomPrompt="1"/>
          </p:nvPr>
        </p:nvSpPr>
        <p:spPr bwMode="gray">
          <a:xfrm>
            <a:off x="1451412" y="5786992"/>
            <a:ext cx="5029200" cy="169277"/>
          </a:xfrm>
        </p:spPr>
        <p:txBody>
          <a:bodyPr/>
          <a:lstStyle>
            <a:lvl1pPr marL="0" indent="0">
              <a:spcBef>
                <a:spcPts val="0"/>
              </a:spcBef>
              <a:buNone/>
              <a:defRPr sz="1100">
                <a:solidFill>
                  <a:schemeClr val="tx1"/>
                </a:solidFill>
              </a:defRPr>
            </a:lvl1pPr>
            <a:lvl2pPr>
              <a:spcBef>
                <a:spcPts val="0"/>
              </a:spcBef>
              <a:defRPr sz="1100"/>
            </a:lvl2pPr>
            <a:lvl3pPr>
              <a:spcBef>
                <a:spcPts val="0"/>
              </a:spcBef>
              <a:defRPr sz="1100"/>
            </a:lvl3pPr>
            <a:lvl4pPr>
              <a:spcBef>
                <a:spcPts val="0"/>
              </a:spcBef>
              <a:defRPr sz="1100"/>
            </a:lvl4pPr>
            <a:lvl5pPr>
              <a:spcBef>
                <a:spcPts val="0"/>
              </a:spcBef>
              <a:defRPr sz="1100"/>
            </a:lvl5pPr>
          </a:lstStyle>
          <a:p>
            <a:pPr lvl="0"/>
            <a:r>
              <a:rPr lang="en-US" dirty="0"/>
              <a:t>Divider Subtitle – Verdana 11pt Regular, Title Case</a:t>
            </a:r>
          </a:p>
        </p:txBody>
      </p:sp>
      <p:sp>
        <p:nvSpPr>
          <p:cNvPr id="16" name="Text Placeholder 20"/>
          <p:cNvSpPr>
            <a:spLocks noGrp="1"/>
          </p:cNvSpPr>
          <p:nvPr>
            <p:ph type="body" sz="quarter" idx="23" hasCustomPrompt="1"/>
          </p:nvPr>
        </p:nvSpPr>
        <p:spPr bwMode="gray">
          <a:xfrm>
            <a:off x="1451412" y="7051159"/>
            <a:ext cx="2286000" cy="543739"/>
          </a:xfrm>
        </p:spPr>
        <p:txBody>
          <a:bodyPr/>
          <a:lstStyle>
            <a:lvl1pPr>
              <a:defRPr>
                <a:solidFill>
                  <a:schemeClr val="tx1"/>
                </a:solidFill>
              </a:defRPr>
            </a:lvl1pPr>
          </a:lstStyle>
          <a:p>
            <a:pPr lvl="0"/>
            <a:r>
              <a:rPr lang="en-US" dirty="0"/>
              <a:t>Divider Bullet Placement (if needed)</a:t>
            </a:r>
          </a:p>
          <a:p>
            <a:pPr lvl="0"/>
            <a:r>
              <a:rPr lang="en-US" dirty="0"/>
              <a:t>Divider Bullet Placement (if needed)</a:t>
            </a:r>
          </a:p>
          <a:p>
            <a:pPr lvl="0"/>
            <a:r>
              <a:rPr lang="en-US" dirty="0"/>
              <a:t>Divider Bullet Placement (if needed)</a:t>
            </a:r>
          </a:p>
        </p:txBody>
      </p:sp>
      <p:cxnSp>
        <p:nvCxnSpPr>
          <p:cNvPr id="19" name="Straight Connector 18"/>
          <p:cNvCxnSpPr/>
          <p:nvPr userDrawn="1"/>
        </p:nvCxnSpPr>
        <p:spPr bwMode="gray">
          <a:xfrm>
            <a:off x="1451412" y="6631720"/>
            <a:ext cx="5043885" cy="0"/>
          </a:xfrm>
          <a:prstGeom prst="line">
            <a:avLst/>
          </a:prstGeom>
          <a:ln w="1270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0" name="Text Placeholder 23"/>
          <p:cNvSpPr>
            <a:spLocks noGrp="1"/>
          </p:cNvSpPr>
          <p:nvPr>
            <p:ph type="body" sz="quarter" idx="24" hasCustomPrompt="1"/>
          </p:nvPr>
        </p:nvSpPr>
        <p:spPr bwMode="gray">
          <a:xfrm>
            <a:off x="5195834" y="6636850"/>
            <a:ext cx="1299013" cy="205151"/>
          </a:xfrm>
          <a:prstGeom prst="round2SameRect">
            <a:avLst>
              <a:gd name="adj1" fmla="val 0"/>
              <a:gd name="adj2" fmla="val 20202"/>
            </a:avLst>
          </a:prstGeom>
          <a:solidFill>
            <a:schemeClr val="tx2"/>
          </a:solidFill>
        </p:spPr>
        <p:txBody>
          <a:bodyPr wrap="none" lIns="45720" tIns="27432" rIns="45720" bIns="27432" anchor="ctr" anchorCtr="0"/>
          <a:lstStyle>
            <a:lvl1pPr marL="0" indent="0" algn="r">
              <a:spcBef>
                <a:spcPts val="0"/>
              </a:spcBef>
              <a:buNone/>
              <a:defRPr cap="all" spc="50" baseline="0">
                <a:solidFill>
                  <a:schemeClr val="bg1"/>
                </a:solidFill>
                <a:latin typeface="+mj-lt"/>
              </a:defRPr>
            </a:lvl1pPr>
            <a:lvl2pPr marL="112713" indent="0">
              <a:buNone/>
              <a:defRPr cap="all" spc="40">
                <a:solidFill>
                  <a:schemeClr val="bg1"/>
                </a:solidFill>
                <a:latin typeface="+mj-lt"/>
              </a:defRPr>
            </a:lvl2pPr>
            <a:lvl3pPr marL="230187" indent="0">
              <a:buNone/>
              <a:defRPr cap="all" spc="40">
                <a:solidFill>
                  <a:schemeClr val="bg1"/>
                </a:solidFill>
                <a:latin typeface="+mj-lt"/>
              </a:defRPr>
            </a:lvl3pPr>
            <a:lvl4pPr marL="342900" indent="0">
              <a:buNone/>
              <a:defRPr cap="all" spc="40">
                <a:solidFill>
                  <a:schemeClr val="bg1"/>
                </a:solidFill>
                <a:latin typeface="+mj-lt"/>
              </a:defRPr>
            </a:lvl4pPr>
            <a:lvl5pPr marL="458787" indent="0">
              <a:buNone/>
              <a:defRPr cap="all" spc="40">
                <a:solidFill>
                  <a:schemeClr val="bg1"/>
                </a:solidFill>
                <a:latin typeface="+mj-lt"/>
              </a:defRPr>
            </a:lvl5pPr>
          </a:lstStyle>
          <a:p>
            <a:pPr lvl="0"/>
            <a:r>
              <a:rPr lang="en-US" dirty="0"/>
              <a:t>Insert break type</a:t>
            </a:r>
          </a:p>
        </p:txBody>
      </p:sp>
      <p:sp>
        <p:nvSpPr>
          <p:cNvPr id="22" name="Text Placeholder 27"/>
          <p:cNvSpPr>
            <a:spLocks noGrp="1"/>
          </p:cNvSpPr>
          <p:nvPr>
            <p:ph type="body" sz="quarter" idx="25" hasCustomPrompt="1"/>
          </p:nvPr>
        </p:nvSpPr>
        <p:spPr bwMode="gray">
          <a:xfrm>
            <a:off x="6495296" y="6312606"/>
            <a:ext cx="824429" cy="1384995"/>
          </a:xfrm>
        </p:spPr>
        <p:txBody>
          <a:bodyPr/>
          <a:lstStyle>
            <a:lvl1pPr marL="0" indent="0" algn="r">
              <a:spcBef>
                <a:spcPts val="0"/>
              </a:spcBef>
              <a:buNone/>
              <a:defRPr sz="9000">
                <a:solidFill>
                  <a:schemeClr val="accent1"/>
                </a:solidFill>
                <a:latin typeface="+mj-lt"/>
              </a:defRPr>
            </a:lvl1pPr>
            <a:lvl2pPr>
              <a:defRPr sz="9000"/>
            </a:lvl2pPr>
            <a:lvl3pPr>
              <a:defRPr sz="9000"/>
            </a:lvl3pPr>
            <a:lvl4pPr>
              <a:defRPr sz="9000"/>
            </a:lvl4pPr>
            <a:lvl5pPr>
              <a:defRPr sz="9000"/>
            </a:lvl5pPr>
          </a:lstStyle>
          <a:p>
            <a:pPr lvl="0"/>
            <a:r>
              <a:rPr lang="en-US" dirty="0"/>
              <a:t>#</a:t>
            </a:r>
          </a:p>
        </p:txBody>
      </p:sp>
      <p:sp>
        <p:nvSpPr>
          <p:cNvPr id="9" name="Text Placeholder 1"/>
          <p:cNvSpPr txBox="1">
            <a:spLocks/>
          </p:cNvSpPr>
          <p:nvPr userDrawn="1"/>
        </p:nvSpPr>
        <p:spPr bwMode="gray">
          <a:xfrm>
            <a:off x="7901812" y="6631720"/>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82217661"/>
      </p:ext>
    </p:extLst>
  </p:cSld>
  <p:clrMapOvr>
    <a:masterClrMapping/>
  </p:clrMapOvr>
  <p:extLst>
    <p:ext uri="{DCECCB84-F9BA-43D5-87BE-67443E8EF086}">
      <p15:sldGuideLst xmlns:p15="http://schemas.microsoft.com/office/powerpoint/2012/main">
        <p15:guide id="1" pos="913">
          <p15:clr>
            <a:srgbClr val="FBAE40"/>
          </p15:clr>
        </p15:guide>
        <p15:guide id="2" orient="horz" pos="3528" userDrawn="1">
          <p15:clr>
            <a:srgbClr val="FBAE40"/>
          </p15:clr>
        </p15:guide>
        <p15:guide id="3" orient="horz" pos="364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12763" y="714775"/>
            <a:ext cx="6702425" cy="276999"/>
          </a:xfrm>
        </p:spPr>
        <p:txBody>
          <a:bodyPr>
            <a:spAutoFit/>
          </a:bodyPr>
          <a:lstStyle/>
          <a:p>
            <a:r>
              <a:rPr lang="en-US" dirty="0"/>
              <a:t>Page Title – Rockwell 20pt Regular, Title Case</a:t>
            </a:r>
          </a:p>
        </p:txBody>
      </p:sp>
      <p:sp>
        <p:nvSpPr>
          <p:cNvPr id="59" name="Text Placeholder 3"/>
          <p:cNvSpPr>
            <a:spLocks noGrp="1"/>
          </p:cNvSpPr>
          <p:nvPr>
            <p:ph type="body" sz="quarter" idx="10" hasCustomPrompt="1"/>
          </p:nvPr>
        </p:nvSpPr>
        <p:spPr bwMode="gray">
          <a:xfrm>
            <a:off x="962025" y="1480297"/>
            <a:ext cx="6400800" cy="4129189"/>
          </a:xfrm>
        </p:spPr>
        <p:txBody>
          <a:bodyPr>
            <a:noAutofit/>
          </a:bodyPr>
          <a:lstStyle>
            <a:lvl1pPr marL="0" marR="0" indent="0" algn="l" defTabSz="1018879" rtl="0" eaLnBrk="1" fontAlgn="auto" latinLnBrk="0" hangingPunct="1">
              <a:lnSpc>
                <a:spcPct val="100000"/>
              </a:lnSpc>
              <a:spcBef>
                <a:spcPts val="1000"/>
              </a:spcBef>
              <a:spcAft>
                <a:spcPts val="0"/>
              </a:spcAft>
              <a:buClr>
                <a:schemeClr val="tx1"/>
              </a:buClr>
              <a:buSzTx/>
              <a:buFont typeface="Arial" pitchFamily="34" charset="0"/>
              <a:buNone/>
              <a:tabLst>
                <a:tab pos="6309360" algn="r"/>
              </a:tabLst>
              <a:defRPr sz="1000"/>
            </a:lvl1pPr>
            <a:lvl2pPr marL="112713" indent="0">
              <a:spcBef>
                <a:spcPts val="1000"/>
              </a:spcBef>
              <a:buNone/>
              <a:defRPr sz="1000"/>
            </a:lvl2pPr>
            <a:lvl3pPr marL="230187" indent="0">
              <a:spcBef>
                <a:spcPts val="1000"/>
              </a:spcBef>
              <a:buNone/>
              <a:defRPr sz="1000"/>
            </a:lvl3pPr>
            <a:lvl4pPr marL="342900" indent="0">
              <a:spcBef>
                <a:spcPts val="1000"/>
              </a:spcBef>
              <a:buNone/>
              <a:defRPr sz="1000"/>
            </a:lvl4pPr>
            <a:lvl5pPr marL="458787" indent="0">
              <a:spcBef>
                <a:spcPts val="1000"/>
              </a:spcBef>
              <a:buNone/>
              <a:defRPr sz="1000"/>
            </a:lvl5pPr>
          </a:lstStyle>
          <a:p>
            <a:pPr lvl="0"/>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p>
        </p:txBody>
      </p:sp>
      <p:cxnSp>
        <p:nvCxnSpPr>
          <p:cNvPr id="6" name="Straight Connector 5"/>
          <p:cNvCxnSpPr/>
          <p:nvPr userDrawn="1"/>
        </p:nvCxnSpPr>
        <p:spPr bwMode="gray">
          <a:xfrm>
            <a:off x="504032" y="1037059"/>
            <a:ext cx="6754018"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bwMode="gray">
          <a:xfrm>
            <a:off x="7923572" y="1480297"/>
            <a:ext cx="2489481" cy="4844381"/>
          </a:xfrm>
          <a:prstGeom prst="rect">
            <a:avLst/>
          </a:prstGeom>
          <a:solidFill>
            <a:srgbClr val="009900"/>
          </a:solidFill>
        </p:spPr>
        <p:txBody>
          <a:bodyPr wrap="square" lIns="91440" rIns="91440" rtlCol="0">
            <a:noAutofit/>
          </a:bodyPr>
          <a:lstStyle/>
          <a:p>
            <a:pPr>
              <a:spcBef>
                <a:spcPts val="500"/>
              </a:spcBef>
            </a:pPr>
            <a:r>
              <a:rPr lang="en-US" sz="1500" dirty="0">
                <a:solidFill>
                  <a:schemeClr val="bg1"/>
                </a:solidFill>
                <a:latin typeface="Arial" panose="020B0604020202020204" pitchFamily="34" charset="0"/>
                <a:cs typeface="Arial" panose="020B0604020202020204" pitchFamily="34" charset="0"/>
              </a:rPr>
              <a:t>Formatting Your Table</a:t>
            </a:r>
            <a:br>
              <a:rPr lang="en-US" sz="1500" dirty="0">
                <a:solidFill>
                  <a:schemeClr val="bg1"/>
                </a:solidFill>
                <a:latin typeface="Arial" panose="020B0604020202020204" pitchFamily="34" charset="0"/>
                <a:cs typeface="Arial" panose="020B0604020202020204" pitchFamily="34" charset="0"/>
              </a:rPr>
            </a:br>
            <a:r>
              <a:rPr lang="en-US" sz="1500" dirty="0">
                <a:solidFill>
                  <a:schemeClr val="bg1"/>
                </a:solidFill>
                <a:latin typeface="Arial" panose="020B0604020202020204" pitchFamily="34" charset="0"/>
                <a:cs typeface="Arial" panose="020B0604020202020204" pitchFamily="34" charset="0"/>
              </a:rPr>
              <a:t>of Contents (ToC)</a:t>
            </a:r>
          </a:p>
          <a:p>
            <a:pPr>
              <a:spcBef>
                <a:spcPts val="300"/>
              </a:spcBef>
            </a:pPr>
            <a:r>
              <a:rPr lang="en-US" sz="1000" dirty="0">
                <a:solidFill>
                  <a:schemeClr val="bg1"/>
                </a:solidFill>
                <a:latin typeface="Arial" panose="020B0604020202020204" pitchFamily="34" charset="0"/>
                <a:cs typeface="Arial" panose="020B0604020202020204" pitchFamily="34" charset="0"/>
              </a:rPr>
              <a:t>To format your ToC correctly and have the page numbers perfectly align to the right margin, you will need to perform the following steps:</a:t>
            </a:r>
          </a:p>
          <a:p>
            <a:pPr marL="171450" indent="-171450">
              <a:spcBef>
                <a:spcPts val="10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Type directly</a:t>
            </a:r>
            <a:r>
              <a:rPr lang="en-US" sz="1000" baseline="0" dirty="0">
                <a:solidFill>
                  <a:schemeClr val="bg1"/>
                </a:solidFill>
                <a:latin typeface="Arial" panose="020B0604020202020204" pitchFamily="34" charset="0"/>
                <a:cs typeface="Arial" panose="020B0604020202020204" pitchFamily="34" charset="0"/>
              </a:rPr>
              <a:t> into the </a:t>
            </a:r>
            <a:r>
              <a:rPr lang="en-US" sz="1000" baseline="0" dirty="0" err="1">
                <a:solidFill>
                  <a:schemeClr val="bg1"/>
                </a:solidFill>
                <a:latin typeface="Arial" panose="020B0604020202020204" pitchFamily="34" charset="0"/>
                <a:cs typeface="Arial" panose="020B0604020202020204" pitchFamily="34" charset="0"/>
              </a:rPr>
              <a:t>ToC</a:t>
            </a:r>
            <a:r>
              <a:rPr lang="en-US" sz="1000" baseline="0" dirty="0">
                <a:solidFill>
                  <a:schemeClr val="bg1"/>
                </a:solidFill>
                <a:latin typeface="Arial" panose="020B0604020202020204" pitchFamily="34" charset="0"/>
                <a:cs typeface="Arial" panose="020B0604020202020204" pitchFamily="34" charset="0"/>
              </a:rPr>
              <a:t> placeholder with what the section should be called</a:t>
            </a:r>
            <a:endParaRPr lang="en-US" sz="1000" dirty="0">
              <a:solidFill>
                <a:schemeClr val="bg1"/>
              </a:solidFill>
              <a:latin typeface="Arial" panose="020B0604020202020204" pitchFamily="34" charset="0"/>
              <a:cs typeface="Arial" panose="020B0604020202020204" pitchFamily="34" charset="0"/>
            </a:endParaRP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Hit the “Tab” key</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Type in the correct page number</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Nudge your cursor to the left with</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the arrow key until it is directly before the number</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Alternate between “period” and “space” until it builds back to the </a:t>
            </a:r>
            <a:r>
              <a:rPr lang="en-US" sz="1000" dirty="0" err="1">
                <a:solidFill>
                  <a:schemeClr val="bg1"/>
                </a:solidFill>
                <a:latin typeface="Arial" panose="020B0604020202020204" pitchFamily="34" charset="0"/>
                <a:cs typeface="Arial" panose="020B0604020202020204" pitchFamily="34" charset="0"/>
              </a:rPr>
              <a:t>ToC</a:t>
            </a:r>
            <a:r>
              <a:rPr lang="en-US" sz="1000" dirty="0">
                <a:solidFill>
                  <a:schemeClr val="bg1"/>
                </a:solidFill>
                <a:latin typeface="Arial" panose="020B0604020202020204" pitchFamily="34" charset="0"/>
                <a:cs typeface="Arial" panose="020B0604020202020204" pitchFamily="34" charset="0"/>
              </a:rPr>
              <a:t> content. This is called a “Leader” and should look something like this:</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 . . . . . . . . . . . . . . . . )</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Repeat steps 1–5 for each level in</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the ToC</a:t>
            </a:r>
          </a:p>
          <a:p>
            <a:pPr marL="171450" indent="-171450">
              <a:spcBef>
                <a:spcPts val="300"/>
              </a:spcBef>
              <a:buFont typeface="+mj-lt"/>
              <a:buAutoNum type="arabicParenR"/>
            </a:pPr>
            <a:endParaRPr lang="en-US" sz="1000" dirty="0">
              <a:solidFill>
                <a:schemeClr val="bg1"/>
              </a:solidFill>
              <a:latin typeface="Arial" panose="020B0604020202020204" pitchFamily="34" charset="0"/>
              <a:cs typeface="Arial" panose="020B0604020202020204" pitchFamily="34" charset="0"/>
            </a:endParaRPr>
          </a:p>
          <a:p>
            <a:pPr>
              <a:spcBef>
                <a:spcPts val="300"/>
              </a:spcBef>
            </a:pPr>
            <a:r>
              <a:rPr lang="en-US" sz="1000" dirty="0">
                <a:solidFill>
                  <a:schemeClr val="bg1"/>
                </a:solidFill>
                <a:latin typeface="Arial" panose="020B0604020202020204" pitchFamily="34" charset="0"/>
                <a:cs typeface="Arial" panose="020B0604020202020204" pitchFamily="34" charset="0"/>
              </a:rPr>
              <a:t>NOTE: Since PPT does not have an automated feature for this and it’s quite labor intensive, it’s strongly advised that you complete the ToC last. </a:t>
            </a:r>
          </a:p>
        </p:txBody>
      </p:sp>
    </p:spTree>
    <p:custDataLst>
      <p:tags r:id="rId1"/>
    </p:custDataLst>
    <p:extLst>
      <p:ext uri="{BB962C8B-B14F-4D97-AF65-F5344CB8AC3E}">
        <p14:creationId xmlns:p14="http://schemas.microsoft.com/office/powerpoint/2010/main" val="800689824"/>
      </p:ext>
    </p:extLst>
  </p:cSld>
  <p:clrMapOvr>
    <a:masterClrMapping/>
  </p:clrMapOvr>
  <p:extLst>
    <p:ext uri="{DCECCB84-F9BA-43D5-87BE-67443E8EF086}">
      <p15:sldGuideLst xmlns:p15="http://schemas.microsoft.com/office/powerpoint/2012/main">
        <p15:guide id="1" pos="60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14" name="Text Placeholder 3"/>
          <p:cNvSpPr>
            <a:spLocks noGrp="1"/>
          </p:cNvSpPr>
          <p:nvPr>
            <p:ph type="body" sz="quarter" idx="28" hasCustomPrompt="1"/>
          </p:nvPr>
        </p:nvSpPr>
        <p:spPr bwMode="gray">
          <a:xfrm>
            <a:off x="510382" y="1110761"/>
            <a:ext cx="6751637"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5" name="Text Placeholder 7"/>
          <p:cNvSpPr>
            <a:spLocks noGrp="1"/>
          </p:cNvSpPr>
          <p:nvPr>
            <p:ph type="body" sz="quarter" idx="29" hasCustomPrompt="1"/>
          </p:nvPr>
        </p:nvSpPr>
        <p:spPr bwMode="gray">
          <a:xfrm>
            <a:off x="510382" y="459719"/>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19" name="Text Placeholder 6"/>
          <p:cNvSpPr>
            <a:spLocks noGrp="1"/>
          </p:cNvSpPr>
          <p:nvPr>
            <p:ph type="body" sz="quarter" idx="43" hasCustomPrompt="1"/>
          </p:nvPr>
        </p:nvSpPr>
        <p:spPr bwMode="gray">
          <a:xfrm>
            <a:off x="6075680" y="9234686"/>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1" name="Text Placeholder 6"/>
          <p:cNvSpPr>
            <a:spLocks noGrp="1"/>
          </p:cNvSpPr>
          <p:nvPr>
            <p:ph type="body" sz="quarter" idx="44" hasCustomPrompt="1"/>
          </p:nvPr>
        </p:nvSpPr>
        <p:spPr bwMode="gray">
          <a:xfrm>
            <a:off x="508000" y="9311631"/>
            <a:ext cx="1965960" cy="230832"/>
          </a:xfrm>
        </p:spPr>
        <p:txBody>
          <a:bodyPr anchor="b" anchorCtr="0"/>
          <a:lstStyle>
            <a:lvl1pPr marL="114300" indent="-114300">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p:ph type="title" hasCustomPrompt="1"/>
          </p:nvPr>
        </p:nvSpPr>
        <p:spPr bwMode="gray">
          <a:xfrm>
            <a:off x="510382" y="714775"/>
            <a:ext cx="6751637" cy="276999"/>
          </a:xfrm>
        </p:spPr>
        <p:txBody>
          <a:bodyPr wrap="square">
            <a:spAutoFit/>
          </a:bodyPr>
          <a:lstStyle>
            <a:lvl1pPr>
              <a:defRPr/>
            </a:lvl1pPr>
          </a:lstStyle>
          <a:p>
            <a:r>
              <a:rPr lang="en-US" dirty="0"/>
              <a:t>Page Title – Rockwell 20pt Regular, Title Case</a:t>
            </a:r>
          </a:p>
        </p:txBody>
      </p:sp>
      <p:cxnSp>
        <p:nvCxnSpPr>
          <p:cNvPr id="9" name="Straight Connector 8"/>
          <p:cNvCxnSpPr/>
          <p:nvPr userDrawn="1"/>
        </p:nvCxnSpPr>
        <p:spPr bwMode="gray">
          <a:xfrm>
            <a:off x="508000" y="1037059"/>
            <a:ext cx="675640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6649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Top and Bottom">
    <p:spTree>
      <p:nvGrpSpPr>
        <p:cNvPr id="1" name=""/>
        <p:cNvGrpSpPr/>
        <p:nvPr/>
      </p:nvGrpSpPr>
      <p:grpSpPr>
        <a:xfrm>
          <a:off x="0" y="0"/>
          <a:ext cx="0" cy="0"/>
          <a:chOff x="0" y="0"/>
          <a:chExt cx="0" cy="0"/>
        </a:xfrm>
      </p:grpSpPr>
      <p:sp>
        <p:nvSpPr>
          <p:cNvPr id="13" name="Text Placeholder 3"/>
          <p:cNvSpPr>
            <a:spLocks noGrp="1"/>
          </p:cNvSpPr>
          <p:nvPr>
            <p:ph type="body" sz="quarter" idx="28" hasCustomPrompt="1"/>
          </p:nvPr>
        </p:nvSpPr>
        <p:spPr bwMode="gray">
          <a:xfrm>
            <a:off x="510382" y="1110761"/>
            <a:ext cx="6751637"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4" name="Text Placeholder 7"/>
          <p:cNvSpPr>
            <a:spLocks noGrp="1"/>
          </p:cNvSpPr>
          <p:nvPr>
            <p:ph type="body" sz="quarter" idx="29" hasCustomPrompt="1"/>
          </p:nvPr>
        </p:nvSpPr>
        <p:spPr bwMode="gray">
          <a:xfrm>
            <a:off x="510382" y="459719"/>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ext Placeholder 2"/>
          <p:cNvSpPr>
            <a:spLocks noGrp="1"/>
          </p:cNvSpPr>
          <p:nvPr>
            <p:ph type="body" sz="quarter" idx="36" hasCustomPrompt="1"/>
          </p:nvPr>
        </p:nvSpPr>
        <p:spPr bwMode="gray">
          <a:xfrm>
            <a:off x="736600" y="1743572"/>
            <a:ext cx="5943600" cy="979564"/>
          </a:xfrm>
        </p:spPr>
        <p:txBody>
          <a:bodyPr>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WIDTH              Section Text – Verdana 9pt Regular. Click to add MAX NUMBER OF LINES IS 6                                    text. Click to add text. Click to add text. Click to  —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a:t>
            </a:r>
          </a:p>
        </p:txBody>
      </p:sp>
      <p:sp>
        <p:nvSpPr>
          <p:cNvPr id="5" name="Text Placeholder 4"/>
          <p:cNvSpPr>
            <a:spLocks noGrp="1"/>
          </p:cNvSpPr>
          <p:nvPr>
            <p:ph type="body" sz="quarter" idx="37" hasCustomPrompt="1"/>
          </p:nvPr>
        </p:nvSpPr>
        <p:spPr bwMode="gray">
          <a:xfrm>
            <a:off x="736600" y="7253618"/>
            <a:ext cx="5943600" cy="1311962"/>
          </a:xfrm>
        </p:spPr>
        <p:txBody>
          <a:bodyPr>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WIDTH              Section Text – Verdana 9pt Regular. Click to add MAX NUMBER OF LINES IS 12                                  text. Click to add text. Click to add text. Click to —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a:t>
            </a:r>
          </a:p>
        </p:txBody>
      </p:sp>
      <p:sp>
        <p:nvSpPr>
          <p:cNvPr id="7" name="Picture Placeholder 6"/>
          <p:cNvSpPr>
            <a:spLocks noGrp="1"/>
          </p:cNvSpPr>
          <p:nvPr>
            <p:ph type="pic" sz="quarter" idx="38" hasCustomPrompt="1"/>
          </p:nvPr>
        </p:nvSpPr>
        <p:spPr bwMode="gray">
          <a:xfrm>
            <a:off x="736600" y="3115047"/>
            <a:ext cx="5852160" cy="3749040"/>
          </a:xfrm>
          <a:pattFill prst="ltUpDiag">
            <a:fgClr>
              <a:schemeClr val="accent1"/>
            </a:fgClr>
            <a:bgClr>
              <a:schemeClr val="bg1"/>
            </a:bgClr>
          </a:pattFill>
        </p:spPr>
        <p:txBody>
          <a:bodyPr anchor="ctr">
            <a:noAutofit/>
          </a:bodyPr>
          <a:lstStyle>
            <a:lvl1pPr marL="0" indent="0" algn="ctr">
              <a:buNone/>
              <a:defRPr sz="1500" b="1">
                <a:solidFill>
                  <a:schemeClr val="tx1"/>
                </a:solidFill>
              </a:defRPr>
            </a:lvl1pPr>
          </a:lstStyle>
          <a:p>
            <a:r>
              <a:rPr lang="en-US" dirty="0"/>
              <a:t>SLIDE REGION</a:t>
            </a:r>
            <a:br>
              <a:rPr lang="en-US" dirty="0"/>
            </a:br>
            <a:br>
              <a:rPr lang="en-US" dirty="0"/>
            </a:br>
            <a:br>
              <a:rPr lang="en-US" dirty="0"/>
            </a:br>
            <a:br>
              <a:rPr lang="en-US" dirty="0"/>
            </a:br>
            <a:br>
              <a:rPr lang="en-US" dirty="0"/>
            </a:br>
            <a:br>
              <a:rPr lang="en-US" dirty="0"/>
            </a:br>
            <a:r>
              <a:rPr lang="en-US" dirty="0"/>
              <a:t>DELETE THIS BOX AFTER</a:t>
            </a:r>
            <a:br>
              <a:rPr lang="en-US" dirty="0"/>
            </a:br>
            <a:r>
              <a:rPr lang="en-US" dirty="0"/>
              <a:t>COPYING AND PASTING SLIDE CONTENT</a:t>
            </a:r>
          </a:p>
        </p:txBody>
      </p:sp>
      <p:sp>
        <p:nvSpPr>
          <p:cNvPr id="25" name="Text Placeholder 6"/>
          <p:cNvSpPr>
            <a:spLocks noGrp="1"/>
          </p:cNvSpPr>
          <p:nvPr>
            <p:ph type="body" sz="quarter" idx="43" hasCustomPrompt="1"/>
          </p:nvPr>
        </p:nvSpPr>
        <p:spPr bwMode="gray">
          <a:xfrm>
            <a:off x="6075680" y="9234296"/>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6" name="Text Placeholder 6"/>
          <p:cNvSpPr>
            <a:spLocks noGrp="1"/>
          </p:cNvSpPr>
          <p:nvPr>
            <p:ph type="body" sz="quarter" idx="44" hasCustomPrompt="1"/>
          </p:nvPr>
        </p:nvSpPr>
        <p:spPr bwMode="gray">
          <a:xfrm>
            <a:off x="508000" y="9311241"/>
            <a:ext cx="1965960" cy="230832"/>
          </a:xfrm>
        </p:spPr>
        <p:txBody>
          <a:bodyPr anchor="b" anchorCtr="0"/>
          <a:lstStyle>
            <a:lvl1pPr marL="112713" indent="-112713">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510382" y="714775"/>
            <a:ext cx="6751637" cy="276999"/>
          </a:xfrm>
        </p:spPr>
        <p:txBody>
          <a:bodyPr wrap="square">
            <a:spAutoFit/>
          </a:bodyPr>
          <a:lstStyle/>
          <a:p>
            <a:r>
              <a:rPr lang="en-US" dirty="0"/>
              <a:t>Page Title – Rockwell 20pt Regular, Title Case</a:t>
            </a:r>
          </a:p>
        </p:txBody>
      </p:sp>
      <p:cxnSp>
        <p:nvCxnSpPr>
          <p:cNvPr id="16" name="Straight Connector 15"/>
          <p:cNvCxnSpPr/>
          <p:nvPr userDrawn="1"/>
        </p:nvCxnSpPr>
        <p:spPr bwMode="gray">
          <a:xfrm>
            <a:off x="508000" y="1037059"/>
            <a:ext cx="675640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617151"/>
      </p:ext>
    </p:extLst>
  </p:cSld>
  <p:clrMapOvr>
    <a:masterClrMapping/>
  </p:clrMapOvr>
  <p:extLst>
    <p:ext uri="{DCECCB84-F9BA-43D5-87BE-67443E8EF086}">
      <p15:sldGuideLst xmlns:p15="http://schemas.microsoft.com/office/powerpoint/2012/main">
        <p15:guide id="1" orient="horz" pos="1097">
          <p15:clr>
            <a:srgbClr val="FBAE40"/>
          </p15:clr>
        </p15:guide>
        <p15:guide id="2" pos="4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2 Column Top">
    <p:spTree>
      <p:nvGrpSpPr>
        <p:cNvPr id="1" name=""/>
        <p:cNvGrpSpPr/>
        <p:nvPr/>
      </p:nvGrpSpPr>
      <p:grpSpPr>
        <a:xfrm>
          <a:off x="0" y="0"/>
          <a:ext cx="0" cy="0"/>
          <a:chOff x="0" y="0"/>
          <a:chExt cx="0" cy="0"/>
        </a:xfrm>
      </p:grpSpPr>
      <p:sp>
        <p:nvSpPr>
          <p:cNvPr id="16" name="Text Placeholder 3"/>
          <p:cNvSpPr>
            <a:spLocks noGrp="1"/>
          </p:cNvSpPr>
          <p:nvPr>
            <p:ph type="body" sz="quarter" idx="28" hasCustomPrompt="1"/>
          </p:nvPr>
        </p:nvSpPr>
        <p:spPr bwMode="gray">
          <a:xfrm>
            <a:off x="510382" y="1110761"/>
            <a:ext cx="6751637"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7" name="Text Placeholder 7"/>
          <p:cNvSpPr>
            <a:spLocks noGrp="1"/>
          </p:cNvSpPr>
          <p:nvPr>
            <p:ph type="body" sz="quarter" idx="29" hasCustomPrompt="1"/>
          </p:nvPr>
        </p:nvSpPr>
        <p:spPr bwMode="gray">
          <a:xfrm>
            <a:off x="510382" y="459581"/>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19" name="Text Placeholder 4"/>
          <p:cNvSpPr>
            <a:spLocks noGrp="1"/>
          </p:cNvSpPr>
          <p:nvPr>
            <p:ph type="body" sz="quarter" idx="37" hasCustomPrompt="1"/>
          </p:nvPr>
        </p:nvSpPr>
        <p:spPr bwMode="gray">
          <a:xfrm>
            <a:off x="510382" y="1743572"/>
            <a:ext cx="6750993" cy="2825389"/>
          </a:xfrm>
        </p:spPr>
        <p:txBody>
          <a:bodyPr numCol="2" spcCol="320040">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COLUMN WIDTH MAX NUMBER OF LINES IS 18 IN EACH COLUMN              —                                                                          Section Text – Verdana 9pt Regular.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a:t>
            </a:r>
          </a:p>
        </p:txBody>
      </p:sp>
      <p:sp>
        <p:nvSpPr>
          <p:cNvPr id="20" name="Picture Placeholder 6"/>
          <p:cNvSpPr>
            <a:spLocks noGrp="1"/>
          </p:cNvSpPr>
          <p:nvPr>
            <p:ph type="pic" sz="quarter" idx="38" hasCustomPrompt="1"/>
          </p:nvPr>
        </p:nvSpPr>
        <p:spPr bwMode="gray">
          <a:xfrm>
            <a:off x="513407" y="5102768"/>
            <a:ext cx="5852160" cy="3749040"/>
          </a:xfrm>
          <a:pattFill prst="ltUpDiag">
            <a:fgClr>
              <a:schemeClr val="accent1"/>
            </a:fgClr>
            <a:bgClr>
              <a:schemeClr val="bg1"/>
            </a:bgClr>
          </a:pattFill>
        </p:spPr>
        <p:txBody>
          <a:bodyPr anchor="ctr">
            <a:noAutofit/>
          </a:bodyPr>
          <a:lstStyle>
            <a:lvl1pPr marL="0" indent="0" algn="ctr">
              <a:buNone/>
              <a:defRPr sz="1500" b="1">
                <a:solidFill>
                  <a:schemeClr val="tx1"/>
                </a:solidFill>
              </a:defRPr>
            </a:lvl1pPr>
          </a:lstStyle>
          <a:p>
            <a:r>
              <a:rPr lang="en-US" dirty="0"/>
              <a:t>SLIDE REGION</a:t>
            </a:r>
            <a:br>
              <a:rPr lang="en-US" dirty="0"/>
            </a:br>
            <a:br>
              <a:rPr lang="en-US" dirty="0"/>
            </a:br>
            <a:br>
              <a:rPr lang="en-US" dirty="0"/>
            </a:br>
            <a:br>
              <a:rPr lang="en-US" dirty="0"/>
            </a:br>
            <a:br>
              <a:rPr lang="en-US" dirty="0"/>
            </a:br>
            <a:br>
              <a:rPr lang="en-US" dirty="0"/>
            </a:br>
            <a:r>
              <a:rPr lang="en-US" dirty="0"/>
              <a:t>DELETE THIS BOX AFTER</a:t>
            </a:r>
            <a:br>
              <a:rPr lang="en-US" dirty="0"/>
            </a:br>
            <a:r>
              <a:rPr lang="en-US" dirty="0"/>
              <a:t>COPYING AND PASTING SLIDE CONTENT</a:t>
            </a:r>
          </a:p>
        </p:txBody>
      </p:sp>
      <p:sp>
        <p:nvSpPr>
          <p:cNvPr id="25" name="Text Placeholder 6"/>
          <p:cNvSpPr>
            <a:spLocks noGrp="1"/>
          </p:cNvSpPr>
          <p:nvPr>
            <p:ph type="body" sz="quarter" idx="43" hasCustomPrompt="1"/>
          </p:nvPr>
        </p:nvSpPr>
        <p:spPr bwMode="gray">
          <a:xfrm>
            <a:off x="6075680" y="9234686"/>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6" name="Text Placeholder 6"/>
          <p:cNvSpPr>
            <a:spLocks noGrp="1"/>
          </p:cNvSpPr>
          <p:nvPr>
            <p:ph type="body" sz="quarter" idx="44" hasCustomPrompt="1"/>
          </p:nvPr>
        </p:nvSpPr>
        <p:spPr bwMode="gray">
          <a:xfrm>
            <a:off x="508000" y="9311631"/>
            <a:ext cx="1965960" cy="230832"/>
          </a:xfrm>
        </p:spPr>
        <p:txBody>
          <a:bodyPr anchor="b" anchorCtr="0"/>
          <a:lstStyle>
            <a:lvl1pPr marL="114300" indent="-114300">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p:ph type="title" hasCustomPrompt="1"/>
          </p:nvPr>
        </p:nvSpPr>
        <p:spPr bwMode="gray">
          <a:xfrm>
            <a:off x="510382" y="714775"/>
            <a:ext cx="6751637" cy="276999"/>
          </a:xfrm>
        </p:spPr>
        <p:txBody>
          <a:bodyPr wrap="square">
            <a:spAutoFit/>
          </a:bodyPr>
          <a:lstStyle/>
          <a:p>
            <a:r>
              <a:rPr lang="en-US" dirty="0"/>
              <a:t>Page Title – Rockwell 20pt Regular, Title Case</a:t>
            </a:r>
          </a:p>
        </p:txBody>
      </p:sp>
      <p:cxnSp>
        <p:nvCxnSpPr>
          <p:cNvPr id="12" name="Straight Connector 11"/>
          <p:cNvCxnSpPr/>
          <p:nvPr userDrawn="1"/>
        </p:nvCxnSpPr>
        <p:spPr bwMode="gray">
          <a:xfrm>
            <a:off x="508000" y="1037059"/>
            <a:ext cx="675640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07664487"/>
      </p:ext>
    </p:extLst>
  </p:cSld>
  <p:clrMapOvr>
    <a:masterClrMapping/>
  </p:clrMapOvr>
  <p:extLst>
    <p:ext uri="{DCECCB84-F9BA-43D5-87BE-67443E8EF086}">
      <p15:sldGuideLst xmlns:p15="http://schemas.microsoft.com/office/powerpoint/2012/main">
        <p15:guide id="1" orient="horz" pos="109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www.eab.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2" name="Title Placeholder 11"/>
          <p:cNvSpPr>
            <a:spLocks noGrp="1"/>
          </p:cNvSpPr>
          <p:nvPr>
            <p:ph type="title"/>
          </p:nvPr>
        </p:nvSpPr>
        <p:spPr bwMode="gray">
          <a:xfrm>
            <a:off x="512763" y="700183"/>
            <a:ext cx="6702425" cy="276999"/>
          </a:xfrm>
          <a:prstGeom prst="rect">
            <a:avLst/>
          </a:prstGeom>
        </p:spPr>
        <p:txBody>
          <a:bodyPr vert="horz" lIns="0" tIns="0" rIns="0" bIns="0" rtlCol="0" anchor="b" anchorCtr="0">
            <a:spAutoFit/>
          </a:bodyPr>
          <a:lstStyle/>
          <a:p>
            <a:r>
              <a:rPr lang="en-US" dirty="0"/>
              <a:t>Page Title – Rockwell 20pt Regular, Title Case</a:t>
            </a:r>
          </a:p>
        </p:txBody>
      </p:sp>
      <p:sp>
        <p:nvSpPr>
          <p:cNvPr id="15" name="TextBox 14"/>
          <p:cNvSpPr txBox="1"/>
          <p:nvPr userDrawn="1"/>
        </p:nvSpPr>
        <p:spPr bwMode="gray">
          <a:xfrm>
            <a:off x="508793" y="9652160"/>
            <a:ext cx="2185888" cy="84639"/>
          </a:xfrm>
          <a:prstGeom prst="rect">
            <a:avLst/>
          </a:prstGeom>
          <a:noFill/>
        </p:spPr>
        <p:txBody>
          <a:bodyPr wrap="square" lIns="0" tIns="0" rIns="0" bIns="0" rtlCol="0">
            <a:spAutoFit/>
          </a:bodyPr>
          <a:lstStyle/>
          <a:p>
            <a:pPr marL="0" marR="0" lvl="0" indent="0" algn="l" defTabSz="1018879" rtl="0" eaLnBrk="1" fontAlgn="auto" latinLnBrk="0" hangingPunct="1">
              <a:lnSpc>
                <a:spcPct val="100000"/>
              </a:lnSpc>
              <a:spcBef>
                <a:spcPts val="0"/>
              </a:spcBef>
              <a:spcAft>
                <a:spcPts val="0"/>
              </a:spcAft>
              <a:buClrTx/>
              <a:buSzTx/>
              <a:buFontTx/>
              <a:buNone/>
              <a:tabLst/>
              <a:defRPr/>
            </a:pPr>
            <a:r>
              <a:rPr kumimoji="0" lang="en-US" sz="550" b="0" i="0" u="none" strike="noStrike" kern="1200" cap="none" spc="0" normalizeH="0" baseline="0" noProof="0" dirty="0">
                <a:ln>
                  <a:noFill/>
                </a:ln>
                <a:solidFill>
                  <a:schemeClr val="accent3"/>
                </a:solidFill>
                <a:effectLst/>
                <a:uLnTx/>
                <a:uFillTx/>
                <a:latin typeface="+mn-lt"/>
                <a:ea typeface="+mn-ea"/>
                <a:cs typeface="+mn-cs"/>
              </a:rPr>
              <a:t>©2018 EAB Global, Inc. • All Rights Reserved</a:t>
            </a:r>
          </a:p>
        </p:txBody>
      </p:sp>
      <p:sp>
        <p:nvSpPr>
          <p:cNvPr id="17" name="Slide Number Placeholder 5"/>
          <p:cNvSpPr txBox="1">
            <a:spLocks/>
          </p:cNvSpPr>
          <p:nvPr userDrawn="1"/>
        </p:nvSpPr>
        <p:spPr bwMode="gray">
          <a:xfrm>
            <a:off x="3678414" y="9636771"/>
            <a:ext cx="415573" cy="115416"/>
          </a:xfrm>
          <a:prstGeom prst="rect">
            <a:avLst/>
          </a:prstGeom>
        </p:spPr>
        <p:txBody>
          <a:bodyPr vert="horz" wrap="square" lIns="0" tIns="0" rIns="0" bIns="0" rtlCol="0" anchor="t">
            <a:spAutoFit/>
          </a:bodyPr>
          <a:lstStyle>
            <a:defPPr>
              <a:defRPr lang="en-US"/>
            </a:defPPr>
            <a:lvl1pPr marL="0" algn="ctr" defTabSz="1018879" rtl="0" eaLnBrk="1" latinLnBrk="0" hangingPunct="1">
              <a:defRPr sz="9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fld id="{D1524D41-16DC-4D92-9EF9-071B213BE0F5}" type="slidenum">
              <a:rPr lang="en-US" sz="750" smtClean="0">
                <a:solidFill>
                  <a:schemeClr val="tx1"/>
                </a:solidFill>
              </a:rPr>
              <a:pPr/>
              <a:t>‹#›</a:t>
            </a:fld>
            <a:endParaRPr lang="en-US" sz="750" dirty="0">
              <a:solidFill>
                <a:schemeClr val="tx1"/>
              </a:solidFill>
            </a:endParaRPr>
          </a:p>
        </p:txBody>
      </p:sp>
      <p:sp>
        <p:nvSpPr>
          <p:cNvPr id="18" name="TextBox 17">
            <a:hlinkClick r:id="rId18"/>
          </p:cNvPr>
          <p:cNvSpPr txBox="1"/>
          <p:nvPr userDrawn="1"/>
        </p:nvSpPr>
        <p:spPr bwMode="gray">
          <a:xfrm>
            <a:off x="6851968" y="9608017"/>
            <a:ext cx="412750" cy="172924"/>
          </a:xfrm>
          <a:prstGeom prst="rect">
            <a:avLst/>
          </a:prstGeom>
          <a:noFill/>
        </p:spPr>
        <p:txBody>
          <a:bodyPr wrap="square" lIns="0" tIns="0" rIns="0" bIns="0" rtlCol="0" anchor="ctr" anchorCtr="0">
            <a:noAutofit/>
          </a:bodyPr>
          <a:lstStyle/>
          <a:p>
            <a:pPr marL="0" marR="0" lvl="0" indent="0" algn="r" defTabSz="1018879" rtl="0" eaLnBrk="1" fontAlgn="auto" latinLnBrk="0" hangingPunct="1">
              <a:lnSpc>
                <a:spcPct val="100000"/>
              </a:lnSpc>
              <a:spcBef>
                <a:spcPts val="0"/>
              </a:spcBef>
              <a:spcAft>
                <a:spcPts val="0"/>
              </a:spcAft>
              <a:buClrTx/>
              <a:buSzTx/>
              <a:buFontTx/>
              <a:buNone/>
              <a:tabLst/>
              <a:defRPr/>
            </a:pPr>
            <a:r>
              <a:rPr kumimoji="0" lang="en-US" sz="550" b="1" i="0" u="none" strike="noStrike" kern="1200" cap="none" spc="0" normalizeH="0" baseline="0" noProof="0" dirty="0">
                <a:ln>
                  <a:noFill/>
                </a:ln>
                <a:solidFill>
                  <a:schemeClr val="accent3"/>
                </a:solidFill>
                <a:effectLst/>
                <a:uLnTx/>
                <a:uFillTx/>
                <a:latin typeface="+mn-lt"/>
                <a:ea typeface="+mn-ea"/>
                <a:cs typeface="+mn-cs"/>
              </a:rPr>
              <a:t>eab.com</a:t>
            </a:r>
          </a:p>
        </p:txBody>
      </p:sp>
      <p:sp>
        <p:nvSpPr>
          <p:cNvPr id="21" name="Text Placeholder 20"/>
          <p:cNvSpPr>
            <a:spLocks noGrp="1"/>
          </p:cNvSpPr>
          <p:nvPr>
            <p:ph type="body" idx="1"/>
          </p:nvPr>
        </p:nvSpPr>
        <p:spPr bwMode="gray">
          <a:xfrm>
            <a:off x="3051957" y="4149472"/>
            <a:ext cx="1668487"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17"/>
    </p:custDataLst>
    <p:extLst>
      <p:ext uri="{BB962C8B-B14F-4D97-AF65-F5344CB8AC3E}">
        <p14:creationId xmlns:p14="http://schemas.microsoft.com/office/powerpoint/2010/main" val="669924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6"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2" r:id="rId12"/>
    <p:sldLayoutId id="2147483663" r:id="rId13"/>
    <p:sldLayoutId id="2147483664" r:id="rId14"/>
    <p:sldLayoutId id="2147483665" r:id="rId15"/>
  </p:sldLayoutIdLst>
  <p:txStyles>
    <p:titleStyle>
      <a:lvl1pPr algn="l" defTabSz="1341150" rtl="0" eaLnBrk="1" latinLnBrk="0" hangingPunct="1">
        <a:lnSpc>
          <a:spcPct val="90000"/>
        </a:lnSpc>
        <a:spcBef>
          <a:spcPct val="0"/>
        </a:spcBef>
        <a:buNone/>
        <a:defRPr sz="2000" kern="1200" spc="50" baseline="0">
          <a:solidFill>
            <a:schemeClr val="accent5"/>
          </a:solidFill>
          <a:latin typeface="+mj-lt"/>
          <a:ea typeface="+mj-ea"/>
          <a:cs typeface="+mj-cs"/>
        </a:defRPr>
      </a:lvl1pPr>
    </p:titleStyle>
    <p:bodyStyle>
      <a:lvl1pPr marL="114300"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1pPr>
      <a:lvl2pPr marL="227013" indent="-112713"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2pPr>
      <a:lvl3pPr marL="341313"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3pPr>
      <a:lvl4pPr marL="458788" indent="-117475"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3088"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5pPr>
      <a:lvl6pPr marL="687388" indent="-114300"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134115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7pPr>
      <a:lvl8pPr marL="914400" indent="-114300"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134115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0" userDrawn="1">
          <p15:clr>
            <a:srgbClr val="C35EA4"/>
          </p15:clr>
        </p15:guide>
        <p15:guide id="2" pos="4576" userDrawn="1">
          <p15:clr>
            <a:srgbClr val="C35EA4"/>
          </p15:clr>
        </p15:guide>
        <p15:guide id="3" orient="horz" pos="288" userDrawn="1">
          <p15:clr>
            <a:srgbClr val="C35EA4"/>
          </p15:clr>
        </p15:guide>
        <p15:guide id="4" orient="horz" pos="6012"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ndm.campus-training3.eab.com/" TargetMode="Externa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hyperlink" Target="https://ndm.campus.eab.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gray">
          <a:xfrm>
            <a:off x="587828" y="9013372"/>
            <a:ext cx="6890657" cy="1850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bwMode="gray">
          <a:xfrm>
            <a:off x="809625" y="2238907"/>
            <a:ext cx="6391275" cy="277189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4"/>
          <p:cNvSpPr txBox="1"/>
          <p:nvPr/>
        </p:nvSpPr>
        <p:spPr bwMode="gray">
          <a:xfrm>
            <a:off x="4168554" y="869681"/>
            <a:ext cx="3032346" cy="372965"/>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marL="0" marR="0" algn="r">
              <a:spcBef>
                <a:spcPts val="0"/>
              </a:spcBef>
              <a:spcAft>
                <a:spcPts val="0"/>
              </a:spcAft>
            </a:pPr>
            <a:r>
              <a:rPr lang="en-US" sz="1400" dirty="0">
                <a:solidFill>
                  <a:srgbClr val="004A88"/>
                </a:solidFill>
                <a:effectLst/>
                <a:latin typeface="Rockwell" panose="02060603020205020403" pitchFamily="18" charset="0"/>
                <a:ea typeface="Verdana" panose="020B0604030504040204" pitchFamily="34" charset="0"/>
                <a:cs typeface="Times New Roman" panose="02020603050405020304" pitchFamily="18" charset="0"/>
              </a:rPr>
              <a:t>Student Success Collaborative</a:t>
            </a:r>
          </a:p>
          <a:p>
            <a:pPr marL="0" marR="0" algn="r">
              <a:spcBef>
                <a:spcPts val="0"/>
              </a:spcBef>
              <a:spcAft>
                <a:spcPts val="0"/>
              </a:spcAft>
            </a:pPr>
            <a:r>
              <a:rPr lang="en-US" sz="1400" dirty="0">
                <a:solidFill>
                  <a:srgbClr val="004A88"/>
                </a:solidFill>
                <a:latin typeface="Rockwell" panose="02060603020205020403" pitchFamily="18" charset="0"/>
                <a:ea typeface="Verdana" panose="020B0604030504040204" pitchFamily="34" charset="0"/>
                <a:cs typeface="Times New Roman" panose="02020603050405020304" pitchFamily="18" charset="0"/>
              </a:rPr>
              <a:t>Navigate</a:t>
            </a:r>
            <a:r>
              <a:rPr lang="en-US" sz="1400" dirty="0">
                <a:solidFill>
                  <a:srgbClr val="004A88"/>
                </a:solidFill>
                <a:effectLst/>
                <a:latin typeface="Rockwell" panose="02060603020205020403" pitchFamily="18" charset="0"/>
                <a:ea typeface="Verdana" panose="020B0604030504040204" pitchFamily="34" charset="0"/>
                <a:cs typeface="Times New Roman" panose="02020603050405020304" pitchFamily="18" charset="0"/>
              </a:rPr>
              <a:t> </a:t>
            </a:r>
            <a:endParaRPr lang="en-US" sz="1000" dirty="0">
              <a:solidFill>
                <a:srgbClr val="4F5861"/>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6" name="TextBox 5"/>
          <p:cNvSpPr txBox="1"/>
          <p:nvPr/>
        </p:nvSpPr>
        <p:spPr bwMode="gray">
          <a:xfrm>
            <a:off x="809625" y="1840836"/>
            <a:ext cx="6391275" cy="246221"/>
          </a:xfrm>
          <a:prstGeom prst="rect">
            <a:avLst/>
          </a:prstGeom>
          <a:noFill/>
        </p:spPr>
        <p:txBody>
          <a:bodyPr wrap="square" lIns="0" tIns="0" rIns="0" bIns="0" rtlCol="0">
            <a:spAutoFit/>
          </a:bodyPr>
          <a:lstStyle/>
          <a:p>
            <a:pPr>
              <a:spcBef>
                <a:spcPts val="500"/>
              </a:spcBef>
            </a:pPr>
            <a:r>
              <a:rPr lang="en-US" sz="1600" dirty="0">
                <a:solidFill>
                  <a:schemeClr val="accent5"/>
                </a:solidFill>
              </a:rPr>
              <a:t>Quick Start Guide for Navigate </a:t>
            </a:r>
          </a:p>
        </p:txBody>
      </p:sp>
      <p:cxnSp>
        <p:nvCxnSpPr>
          <p:cNvPr id="11" name="Straight Connector 10"/>
          <p:cNvCxnSpPr/>
          <p:nvPr/>
        </p:nvCxnSpPr>
        <p:spPr bwMode="gray">
          <a:xfrm>
            <a:off x="809625" y="2138675"/>
            <a:ext cx="63912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bwMode="gray">
          <a:xfrm>
            <a:off x="933450" y="2491353"/>
            <a:ext cx="6143625" cy="1098762"/>
          </a:xfrm>
          <a:prstGeom prst="rect">
            <a:avLst/>
          </a:prstGeom>
          <a:noFill/>
        </p:spPr>
        <p:txBody>
          <a:bodyPr wrap="square" lIns="0" tIns="0" rIns="0" bIns="0" rtlCol="0">
            <a:spAutoFit/>
          </a:bodyPr>
          <a:lstStyle/>
          <a:p>
            <a:pPr>
              <a:lnSpc>
                <a:spcPct val="120000"/>
              </a:lnSpc>
              <a:spcBef>
                <a:spcPts val="800"/>
              </a:spcBef>
            </a:pPr>
            <a:r>
              <a:rPr lang="en-US" sz="1100" dirty="0">
                <a:solidFill>
                  <a:srgbClr val="4F5861"/>
                </a:solidFill>
                <a:latin typeface="Verdana" panose="020B0604030504040204" pitchFamily="34" charset="0"/>
                <a:ea typeface="Verdana" panose="020B0604030504040204" pitchFamily="34" charset="0"/>
                <a:cs typeface="Times New Roman" panose="02020603050405020304" pitchFamily="18" charset="0"/>
              </a:rPr>
              <a:t>1. Log in to Navigate using your SSO credentials!</a:t>
            </a:r>
          </a:p>
          <a:p>
            <a:pPr>
              <a:lnSpc>
                <a:spcPct val="120000"/>
              </a:lnSpc>
              <a:spcBef>
                <a:spcPts val="800"/>
              </a:spcBef>
            </a:pPr>
            <a:r>
              <a:rPr lang="en-US" sz="1100" b="0" i="0" u="none" strike="noStrike" dirty="0">
                <a:solidFill>
                  <a:srgbClr val="424242"/>
                </a:solidFill>
                <a:effectLst/>
                <a:latin typeface="open sans"/>
                <a:hlinkClick r:id="rId3"/>
              </a:rPr>
              <a:t>ndm.campus-training3.eab.com</a:t>
            </a:r>
            <a:r>
              <a:rPr lang="en-US" sz="1100" b="0" i="0" u="none" strike="noStrike" dirty="0">
                <a:solidFill>
                  <a:srgbClr val="424242"/>
                </a:solidFill>
                <a:effectLst/>
                <a:latin typeface="open sans"/>
              </a:rPr>
              <a:t> - </a:t>
            </a:r>
            <a:r>
              <a:rPr lang="en-US" sz="1100" dirty="0">
                <a:latin typeface="Verdana" panose="020B0604030504040204" pitchFamily="34" charset="0"/>
                <a:ea typeface="Verdana" panose="020B0604030504040204" pitchFamily="34" charset="0"/>
                <a:cs typeface="Times New Roman" panose="02020603050405020304" pitchFamily="18" charset="0"/>
              </a:rPr>
              <a:t>available for training/practice </a:t>
            </a:r>
            <a:endParaRPr lang="en-US" sz="1100" dirty="0">
              <a:solidFill>
                <a:srgbClr val="FF0000"/>
              </a:solidFill>
              <a:latin typeface="Verdana" panose="020B0604030504040204" pitchFamily="34" charset="0"/>
              <a:ea typeface="Verdana" panose="020B0604030504040204" pitchFamily="34" charset="0"/>
              <a:cs typeface="Times New Roman" panose="02020603050405020304" pitchFamily="18" charset="0"/>
            </a:endParaRPr>
          </a:p>
          <a:p>
            <a:pPr>
              <a:lnSpc>
                <a:spcPct val="120000"/>
              </a:lnSpc>
              <a:spcBef>
                <a:spcPts val="800"/>
              </a:spcBef>
            </a:pPr>
            <a:r>
              <a:rPr lang="en-US" sz="1100" b="0" i="0" u="none" strike="noStrike" dirty="0">
                <a:solidFill>
                  <a:srgbClr val="424242"/>
                </a:solidFill>
                <a:effectLst/>
                <a:latin typeface="open sans"/>
                <a:hlinkClick r:id="rId4"/>
              </a:rPr>
              <a:t>ndm.campus.eab.com </a:t>
            </a:r>
            <a:r>
              <a:rPr lang="en-US" sz="1100" b="0" i="0" u="none" strike="noStrike" dirty="0">
                <a:solidFill>
                  <a:srgbClr val="424242"/>
                </a:solidFill>
                <a:effectLst/>
                <a:latin typeface="open sans"/>
              </a:rPr>
              <a:t> - </a:t>
            </a:r>
            <a:r>
              <a:rPr lang="en-US" sz="1100" b="1" dirty="0">
                <a:latin typeface="Verdana" panose="020B0604030504040204" pitchFamily="34" charset="0"/>
                <a:ea typeface="Verdana" panose="020B0604030504040204" pitchFamily="34" charset="0"/>
                <a:cs typeface="Times New Roman" panose="02020603050405020304" pitchFamily="18" charset="0"/>
              </a:rPr>
              <a:t>start using on </a:t>
            </a:r>
            <a:r>
              <a:rPr lang="en-US" sz="1100" b="1" dirty="0">
                <a:solidFill>
                  <a:srgbClr val="FF0000"/>
                </a:solidFill>
                <a:latin typeface="Verdana" panose="020B0604030504040204" pitchFamily="34" charset="0"/>
                <a:ea typeface="Verdana" panose="020B0604030504040204" pitchFamily="34" charset="0"/>
                <a:cs typeface="Times New Roman" panose="02020603050405020304" pitchFamily="18" charset="0"/>
              </a:rPr>
              <a:t>DATE</a:t>
            </a:r>
            <a:endParaRPr lang="en-US" sz="1100" dirty="0">
              <a:solidFill>
                <a:srgbClr val="FF0000"/>
              </a:solidFill>
              <a:latin typeface="Verdana" panose="020B0604030504040204" pitchFamily="34" charset="0"/>
              <a:ea typeface="Verdana" panose="020B0604030504040204" pitchFamily="34" charset="0"/>
              <a:cs typeface="Times New Roman" panose="02020603050405020304" pitchFamily="18" charset="0"/>
            </a:endParaRPr>
          </a:p>
          <a:p>
            <a:pPr>
              <a:lnSpc>
                <a:spcPct val="120000"/>
              </a:lnSpc>
              <a:spcBef>
                <a:spcPts val="800"/>
              </a:spcBef>
            </a:pPr>
            <a:endParaRPr lang="en-US" sz="1100" dirty="0">
              <a:solidFill>
                <a:schemeClr val="accent4"/>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4" name="TextBox 13"/>
          <p:cNvSpPr txBox="1"/>
          <p:nvPr/>
        </p:nvSpPr>
        <p:spPr bwMode="gray">
          <a:xfrm>
            <a:off x="809625" y="2238909"/>
            <a:ext cx="2095500" cy="221599"/>
          </a:xfrm>
          <a:prstGeom prst="rect">
            <a:avLst/>
          </a:prstGeom>
          <a:solidFill>
            <a:schemeClr val="accent5"/>
          </a:solidFill>
        </p:spPr>
        <p:txBody>
          <a:bodyPr wrap="square" lIns="0" tIns="0" rIns="0" bIns="0" rtlCol="0">
            <a:spAutoFit/>
          </a:bodyPr>
          <a:lstStyle/>
          <a:p>
            <a:pPr algn="ctr">
              <a:lnSpc>
                <a:spcPct val="120000"/>
              </a:lnSpc>
              <a:spcBef>
                <a:spcPts val="800"/>
              </a:spcBef>
            </a:pPr>
            <a:r>
              <a:rPr lang="en-US" sz="1200" dirty="0">
                <a:solidFill>
                  <a:schemeClr val="bg1"/>
                </a:solidFill>
                <a:latin typeface="+mj-lt"/>
                <a:ea typeface="Verdana" panose="020B0604030504040204" pitchFamily="34" charset="0"/>
                <a:cs typeface="Times New Roman" panose="02020603050405020304" pitchFamily="18" charset="0"/>
              </a:rPr>
              <a:t>GETTING STARTED</a:t>
            </a:r>
            <a:endParaRPr lang="en-US" sz="1050" dirty="0">
              <a:solidFill>
                <a:schemeClr val="bg1"/>
              </a:solidFill>
              <a:effectLst/>
              <a:latin typeface="+mj-lt"/>
              <a:ea typeface="Verdana" panose="020B0604030504040204" pitchFamily="34" charset="0"/>
              <a:cs typeface="Times New Roman" panose="02020603050405020304" pitchFamily="18" charset="0"/>
            </a:endParaRPr>
          </a:p>
        </p:txBody>
      </p:sp>
      <p:sp>
        <p:nvSpPr>
          <p:cNvPr id="16" name="TextBox 15"/>
          <p:cNvSpPr txBox="1"/>
          <p:nvPr/>
        </p:nvSpPr>
        <p:spPr bwMode="gray">
          <a:xfrm>
            <a:off x="933448" y="3340218"/>
            <a:ext cx="6143625" cy="181588"/>
          </a:xfrm>
          <a:prstGeom prst="rect">
            <a:avLst/>
          </a:prstGeom>
          <a:noFill/>
        </p:spPr>
        <p:txBody>
          <a:bodyPr wrap="square" lIns="0" tIns="0" rIns="0" bIns="0" rtlCol="0">
            <a:spAutoFit/>
          </a:bodyPr>
          <a:lstStyle/>
          <a:p>
            <a:pPr>
              <a:lnSpc>
                <a:spcPct val="120000"/>
              </a:lnSpc>
              <a:spcBef>
                <a:spcPts val="800"/>
              </a:spcBef>
            </a:pPr>
            <a:r>
              <a:rPr lang="en-US" sz="1100" dirty="0">
                <a:solidFill>
                  <a:srgbClr val="4F5861"/>
                </a:solidFill>
                <a:latin typeface="Verdana" panose="020B0604030504040204" pitchFamily="34" charset="0"/>
                <a:ea typeface="Verdana" panose="020B0604030504040204" pitchFamily="34" charset="0"/>
                <a:cs typeface="Times New Roman" panose="02020603050405020304" pitchFamily="18" charset="0"/>
              </a:rPr>
              <a:t>2. Configure Availability and Calendar for Appointment Scheduling </a:t>
            </a:r>
          </a:p>
        </p:txBody>
      </p:sp>
      <p:sp>
        <p:nvSpPr>
          <p:cNvPr id="17" name="TextBox 16"/>
          <p:cNvSpPr txBox="1"/>
          <p:nvPr/>
        </p:nvSpPr>
        <p:spPr bwMode="gray">
          <a:xfrm>
            <a:off x="933448" y="3644984"/>
            <a:ext cx="6143625" cy="1025922"/>
          </a:xfrm>
          <a:prstGeom prst="rect">
            <a:avLst/>
          </a:prstGeom>
          <a:noFill/>
        </p:spPr>
        <p:txBody>
          <a:bodyPr wrap="square" lIns="0" tIns="0" rIns="0" bIns="0" rtlCol="0">
            <a:spAutoFit/>
          </a:bodyPr>
          <a:lstStyle/>
          <a:p>
            <a:pPr marL="171450" indent="-171450">
              <a:lnSpc>
                <a:spcPct val="120000"/>
              </a:lnSpc>
              <a:spcBef>
                <a:spcPts val="800"/>
              </a:spcBef>
              <a:buFont typeface="Arial" panose="020B0604020202020204" pitchFamily="34" charset="0"/>
              <a:buChar char="•"/>
            </a:pPr>
            <a:r>
              <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rPr>
              <a:t>Set Up Your Availability </a:t>
            </a:r>
            <a:r>
              <a:rPr lang="en-US" sz="1000" dirty="0">
                <a:solidFill>
                  <a:srgbClr val="4F5861"/>
                </a:solidFill>
                <a:latin typeface="Verdana" panose="020B0604030504040204" pitchFamily="34" charset="0"/>
                <a:ea typeface="Verdana" panose="020B0604030504040204" pitchFamily="34" charset="0"/>
                <a:cs typeface="Times New Roman" panose="02020603050405020304" pitchFamily="18" charset="0"/>
              </a:rPr>
              <a:t>-  </a:t>
            </a:r>
            <a:r>
              <a:rPr lang="en-US" sz="1000" dirty="0"/>
              <a:t>This is an important first step that will allow you to then create appointments with students by selecting the ‘Add Time’ from your Staff home screen - see Appendix A for detailed instructions on setting up your Availability. </a:t>
            </a:r>
            <a:endParaRPr lang="en-US" sz="1000" dirty="0">
              <a:solidFill>
                <a:srgbClr val="FF0000"/>
              </a:solidFill>
              <a:latin typeface="Verdana" panose="020B0604030504040204" pitchFamily="34" charset="0"/>
              <a:ea typeface="Verdana" panose="020B0604030504040204" pitchFamily="34" charset="0"/>
              <a:cs typeface="Times New Roman" panose="02020603050405020304" pitchFamily="18" charset="0"/>
            </a:endParaRPr>
          </a:p>
          <a:p>
            <a:pPr marL="171450" indent="-171450">
              <a:lnSpc>
                <a:spcPct val="120000"/>
              </a:lnSpc>
              <a:spcBef>
                <a:spcPts val="800"/>
              </a:spcBef>
              <a:buFont typeface="Arial" panose="020B0604020202020204" pitchFamily="34" charset="0"/>
              <a:buChar char="•"/>
            </a:pPr>
            <a:r>
              <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rPr>
              <a:t>Sync Your Calendar </a:t>
            </a:r>
            <a:r>
              <a:rPr lang="en-US" sz="1000" dirty="0">
                <a:solidFill>
                  <a:srgbClr val="4F5861"/>
                </a:solidFill>
                <a:latin typeface="Verdana" panose="020B0604030504040204" pitchFamily="34" charset="0"/>
                <a:ea typeface="Verdana" panose="020B0604030504040204" pitchFamily="34" charset="0"/>
                <a:cs typeface="Times New Roman" panose="02020603050405020304" pitchFamily="18" charset="0"/>
              </a:rPr>
              <a:t>- </a:t>
            </a:r>
            <a:r>
              <a:rPr lang="en-US" sz="1000" dirty="0"/>
              <a:t>This initiates the two way sync between Navigate and your calendar. </a:t>
            </a:r>
            <a:r>
              <a:rPr lang="en-US" sz="1000" dirty="0">
                <a:solidFill>
                  <a:srgbClr val="FF0000"/>
                </a:solidFill>
              </a:rPr>
              <a:t> </a:t>
            </a:r>
            <a:r>
              <a:rPr lang="en-US" sz="1000" dirty="0"/>
              <a:t>See Appendix B for detailed instructions.</a:t>
            </a:r>
            <a:endParaRPr lang="en-US" sz="1000" dirty="0">
              <a:solidFill>
                <a:srgbClr val="4F586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18" name="TextBox 17"/>
          <p:cNvSpPr txBox="1"/>
          <p:nvPr/>
        </p:nvSpPr>
        <p:spPr bwMode="gray">
          <a:xfrm>
            <a:off x="809624" y="5240679"/>
            <a:ext cx="2095501" cy="221599"/>
          </a:xfrm>
          <a:prstGeom prst="rect">
            <a:avLst/>
          </a:prstGeom>
          <a:solidFill>
            <a:schemeClr val="accent5"/>
          </a:solidFill>
        </p:spPr>
        <p:txBody>
          <a:bodyPr wrap="square" lIns="0" tIns="0" rIns="0" bIns="0" rtlCol="0">
            <a:spAutoFit/>
          </a:bodyPr>
          <a:lstStyle/>
          <a:p>
            <a:pPr algn="ctr">
              <a:lnSpc>
                <a:spcPct val="120000"/>
              </a:lnSpc>
              <a:spcBef>
                <a:spcPts val="800"/>
              </a:spcBef>
            </a:pPr>
            <a:r>
              <a:rPr lang="en-US" sz="1200" dirty="0">
                <a:solidFill>
                  <a:schemeClr val="bg1"/>
                </a:solidFill>
                <a:latin typeface="+mj-lt"/>
                <a:ea typeface="Verdana" panose="020B0604030504040204" pitchFamily="34" charset="0"/>
                <a:cs typeface="Times New Roman" panose="02020603050405020304" pitchFamily="18" charset="0"/>
              </a:rPr>
              <a:t>KEY PLATFORM FEATURES</a:t>
            </a:r>
            <a:endParaRPr lang="en-US" sz="1050" dirty="0">
              <a:solidFill>
                <a:schemeClr val="bg1"/>
              </a:solidFill>
              <a:effectLst/>
              <a:latin typeface="+mj-lt"/>
              <a:ea typeface="Verdana" panose="020B0604030504040204" pitchFamily="34" charset="0"/>
              <a:cs typeface="Times New Roman" panose="02020603050405020304" pitchFamily="18" charset="0"/>
            </a:endParaRPr>
          </a:p>
        </p:txBody>
      </p:sp>
      <p:sp>
        <p:nvSpPr>
          <p:cNvPr id="19" name="TextBox 18"/>
          <p:cNvSpPr txBox="1"/>
          <p:nvPr/>
        </p:nvSpPr>
        <p:spPr bwMode="gray">
          <a:xfrm>
            <a:off x="933448" y="5569914"/>
            <a:ext cx="6143625" cy="384721"/>
          </a:xfrm>
          <a:prstGeom prst="rect">
            <a:avLst/>
          </a:prstGeom>
          <a:noFill/>
        </p:spPr>
        <p:txBody>
          <a:bodyPr wrap="square" lIns="0" tIns="0" rIns="0" bIns="0" rtlCol="0">
            <a:spAutoFit/>
          </a:bodyPr>
          <a:lstStyle/>
          <a:p>
            <a:pPr>
              <a:lnSpc>
                <a:spcPct val="120000"/>
              </a:lnSpc>
              <a:spcBef>
                <a:spcPts val="800"/>
              </a:spcBef>
            </a:pPr>
            <a:r>
              <a:rPr lang="en-US" sz="1100" dirty="0">
                <a:solidFill>
                  <a:srgbClr val="4F5861"/>
                </a:solidFill>
                <a:latin typeface="Verdana" panose="020B0604030504040204" pitchFamily="34" charset="0"/>
                <a:ea typeface="Verdana" panose="020B0604030504040204" pitchFamily="34" charset="0"/>
                <a:cs typeface="Times New Roman" panose="02020603050405020304" pitchFamily="18" charset="0"/>
              </a:rPr>
              <a:t>Perform These Key Actions to Identify, Communicate With, and Support Students </a:t>
            </a:r>
            <a:r>
              <a:rPr lang="en-US" sz="1100" dirty="0">
                <a:solidFill>
                  <a:srgbClr val="FF0000"/>
                </a:solidFill>
                <a:latin typeface="Verdana" panose="020B0604030504040204" pitchFamily="34" charset="0"/>
                <a:ea typeface="Verdana" panose="020B0604030504040204" pitchFamily="34" charset="0"/>
                <a:cs typeface="Times New Roman" panose="02020603050405020304" pitchFamily="18" charset="0"/>
              </a:rPr>
              <a:t>– update for features that will be available at go-live!</a:t>
            </a:r>
            <a:endParaRPr lang="en-US" sz="1100" dirty="0">
              <a:solidFill>
                <a:srgbClr val="4F586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0" name="TextBox 19"/>
          <p:cNvSpPr txBox="1"/>
          <p:nvPr/>
        </p:nvSpPr>
        <p:spPr bwMode="gray">
          <a:xfrm>
            <a:off x="933448" y="6061296"/>
            <a:ext cx="6143625" cy="3078728"/>
          </a:xfrm>
          <a:prstGeom prst="rect">
            <a:avLst/>
          </a:prstGeom>
          <a:noFill/>
        </p:spPr>
        <p:txBody>
          <a:bodyPr wrap="square" lIns="0" tIns="0" rIns="0" bIns="0" rtlCol="0">
            <a:spAutoFit/>
          </a:bodyPr>
          <a:lstStyle/>
          <a:p>
            <a:pPr marL="171450" indent="-171450">
              <a:lnSpc>
                <a:spcPct val="120000"/>
              </a:lnSpc>
              <a:spcBef>
                <a:spcPts val="800"/>
              </a:spcBef>
              <a:buFont typeface="Arial" panose="020B0604020202020204" pitchFamily="34" charset="0"/>
              <a:buChar char="•"/>
            </a:pPr>
            <a:r>
              <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rPr>
              <a:t>Reference the Student Profile – </a:t>
            </a:r>
            <a:r>
              <a:rPr lang="en-US" sz="1000" dirty="0"/>
              <a:t>After clicking on a student’s name through the search results, your Staff Home, or the Quick Search, note their Academic progress and any areas of concern with the various tabs on a student’s profile</a:t>
            </a:r>
            <a:endPar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endParaRPr>
          </a:p>
          <a:p>
            <a:pPr marL="171450" indent="-171450">
              <a:lnSpc>
                <a:spcPct val="120000"/>
              </a:lnSpc>
              <a:spcBef>
                <a:spcPts val="800"/>
              </a:spcBef>
              <a:buFont typeface="Arial" panose="020B0604020202020204" pitchFamily="34" charset="0"/>
              <a:buChar char="•"/>
            </a:pPr>
            <a:r>
              <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rPr>
              <a:t>Add Notes or Advising Summary Reports – </a:t>
            </a:r>
            <a:r>
              <a:rPr lang="en-US" sz="1000" dirty="0"/>
              <a:t>Record your interactions and follow-ups from student meetings by adding an Appointment Summary Report (record associated with an appointment) or a Note (general record not associated with a specific meeting) </a:t>
            </a:r>
          </a:p>
          <a:p>
            <a:pPr marL="628650" lvl="1" indent="-171450">
              <a:lnSpc>
                <a:spcPct val="120000"/>
              </a:lnSpc>
              <a:spcBef>
                <a:spcPts val="800"/>
              </a:spcBef>
              <a:buFontTx/>
              <a:buChar char="−"/>
            </a:pPr>
            <a:r>
              <a:rPr lang="en-US" sz="1000" dirty="0"/>
              <a:t>Both are accomplished through the ‘Actions’ menu on your Staff home or search results, or from a student’s profile.</a:t>
            </a:r>
          </a:p>
          <a:p>
            <a:pPr marL="171450" indent="-171450">
              <a:lnSpc>
                <a:spcPct val="120000"/>
              </a:lnSpc>
              <a:spcBef>
                <a:spcPts val="800"/>
              </a:spcBef>
              <a:buFont typeface="Arial" panose="020B0604020202020204" pitchFamily="34" charset="0"/>
              <a:buChar char="•"/>
            </a:pPr>
            <a:r>
              <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rPr>
              <a:t>Mass Email and Text a Group of Students – </a:t>
            </a:r>
            <a:r>
              <a:rPr lang="en-US" sz="1000" dirty="0"/>
              <a:t>Use ‘Send a Message’ from the ‘Actions’ drop-down to contact your advisees or other lists you’ve created in the platform.</a:t>
            </a:r>
            <a:endPar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endParaRPr>
          </a:p>
          <a:p>
            <a:pPr marL="171450" indent="-171450">
              <a:lnSpc>
                <a:spcPct val="120000"/>
              </a:lnSpc>
              <a:spcBef>
                <a:spcPts val="800"/>
              </a:spcBef>
              <a:buFont typeface="Arial" panose="020B0604020202020204" pitchFamily="34" charset="0"/>
              <a:buChar char="•"/>
            </a:pPr>
            <a:r>
              <a:rPr lang="en-US" sz="1000" b="1" dirty="0">
                <a:solidFill>
                  <a:srgbClr val="4F5861"/>
                </a:solidFill>
                <a:latin typeface="Verdana" panose="020B0604030504040204" pitchFamily="34" charset="0"/>
                <a:ea typeface="Verdana" panose="020B0604030504040204" pitchFamily="34" charset="0"/>
                <a:cs typeface="Times New Roman" panose="02020603050405020304" pitchFamily="18" charset="0"/>
              </a:rPr>
              <a:t>Create an Appointment Campaign - </a:t>
            </a:r>
            <a:r>
              <a:rPr lang="en-US" sz="1000" dirty="0"/>
              <a:t>Use this to invite students set up an appointment during times you have designated –</a:t>
            </a:r>
          </a:p>
          <a:p>
            <a:pPr marL="628650" lvl="1" indent="-171450">
              <a:lnSpc>
                <a:spcPct val="120000"/>
              </a:lnSpc>
              <a:spcBef>
                <a:spcPts val="800"/>
              </a:spcBef>
              <a:buFont typeface="Arial" panose="020B0604020202020204" pitchFamily="34" charset="0"/>
              <a:buChar char="•"/>
            </a:pPr>
            <a:r>
              <a:rPr lang="en-US" sz="1000" dirty="0"/>
              <a:t>From the ‘Actions’ menu on your list, select ‘Appointment Campaign’ – See Appendix E for detailed instructions on creating a campaign.</a:t>
            </a:r>
          </a:p>
        </p:txBody>
      </p:sp>
    </p:spTree>
    <p:custDataLst>
      <p:tags r:id="rId1"/>
    </p:custDataLst>
    <p:extLst>
      <p:ext uri="{BB962C8B-B14F-4D97-AF65-F5344CB8AC3E}">
        <p14:creationId xmlns:p14="http://schemas.microsoft.com/office/powerpoint/2010/main" val="79999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0382" y="1110761"/>
            <a:ext cx="6751637" cy="200055"/>
          </a:xfrm>
        </p:spPr>
        <p:txBody>
          <a:bodyPr/>
          <a:lstStyle/>
          <a:p>
            <a:r>
              <a:rPr lang="en-US" b="1" dirty="0">
                <a:solidFill>
                  <a:schemeClr val="accent6"/>
                </a:solidFill>
              </a:rPr>
              <a:t>Documenting a Student Interaction</a:t>
            </a:r>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C: Add Advising Summary Reports</a:t>
            </a:r>
          </a:p>
        </p:txBody>
      </p:sp>
      <p:sp>
        <p:nvSpPr>
          <p:cNvPr id="7" name="TextBox 6"/>
          <p:cNvSpPr txBox="1"/>
          <p:nvPr/>
        </p:nvSpPr>
        <p:spPr bwMode="gray">
          <a:xfrm>
            <a:off x="553926" y="1492976"/>
            <a:ext cx="6708093" cy="415498"/>
          </a:xfrm>
          <a:prstGeom prst="rect">
            <a:avLst/>
          </a:prstGeom>
          <a:noFill/>
        </p:spPr>
        <p:txBody>
          <a:bodyPr wrap="square" lIns="0" tIns="0" rIns="0" bIns="0" rtlCol="0">
            <a:spAutoFit/>
          </a:bodyPr>
          <a:lstStyle/>
          <a:p>
            <a:pPr marL="0" marR="0"/>
            <a:r>
              <a:rPr lang="en-US" sz="900" dirty="0">
                <a:solidFill>
                  <a:srgbClr val="4F5861"/>
                </a:solidFill>
                <a:effectLst/>
                <a:latin typeface="Verdana" panose="020B0604030504040204" pitchFamily="34" charset="0"/>
                <a:ea typeface="Times New Roman" panose="02020603050405020304" pitchFamily="18" charset="0"/>
              </a:rPr>
              <a:t>You can also create an ad hoc Appointment Summary Report from a student’s profile page. Navigate to that specific student’s profile and click </a:t>
            </a:r>
            <a:r>
              <a:rPr lang="en-US" sz="900" b="1" dirty="0">
                <a:solidFill>
                  <a:srgbClr val="4F5861"/>
                </a:solidFill>
                <a:effectLst/>
                <a:latin typeface="Verdana" panose="020B0604030504040204" pitchFamily="34" charset="0"/>
                <a:ea typeface="Times New Roman" panose="02020603050405020304" pitchFamily="18" charset="0"/>
              </a:rPr>
              <a:t>Report on Appointment</a:t>
            </a:r>
            <a:r>
              <a:rPr lang="en-US" sz="900" dirty="0">
                <a:solidFill>
                  <a:srgbClr val="4F5861"/>
                </a:solidFill>
                <a:effectLst/>
                <a:latin typeface="Verdana" panose="020B0604030504040204" pitchFamily="34" charset="0"/>
                <a:ea typeface="Times New Roman" panose="02020603050405020304" pitchFamily="18" charset="0"/>
              </a:rPr>
              <a:t> from the Actions menu on the right. This will create an Appointment Summary and add that appointment to your calendar in the past.</a:t>
            </a:r>
            <a:endParaRPr lang="en-US" sz="1100" dirty="0">
              <a:effectLst/>
              <a:latin typeface="Times New Roman" panose="02020603050405020304" pitchFamily="18" charset="0"/>
              <a:ea typeface="Times New Roman" panose="02020603050405020304" pitchFamily="18" charset="0"/>
            </a:endParaRPr>
          </a:p>
        </p:txBody>
      </p:sp>
      <p:pic>
        <p:nvPicPr>
          <p:cNvPr id="10" name="Picture 9">
            <a:extLst>
              <a:ext uri="{FF2B5EF4-FFF2-40B4-BE49-F238E27FC236}">
                <a16:creationId xmlns:a16="http://schemas.microsoft.com/office/drawing/2014/main" id="{19EEF60C-0920-4144-8F01-A63DDF9A00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75017" y="2482520"/>
            <a:ext cx="2961346" cy="3413184"/>
          </a:xfrm>
          <a:prstGeom prst="rect">
            <a:avLst/>
          </a:prstGeom>
          <a:noFill/>
          <a:ln>
            <a:noFill/>
          </a:ln>
        </p:spPr>
      </p:pic>
      <p:sp>
        <p:nvSpPr>
          <p:cNvPr id="21" name="TextBox 20">
            <a:extLst>
              <a:ext uri="{FF2B5EF4-FFF2-40B4-BE49-F238E27FC236}">
                <a16:creationId xmlns:a16="http://schemas.microsoft.com/office/drawing/2014/main" id="{1AC01555-28F2-4B4B-AFB5-0A1CFF06C586}"/>
              </a:ext>
            </a:extLst>
          </p:cNvPr>
          <p:cNvSpPr txBox="1"/>
          <p:nvPr/>
        </p:nvSpPr>
        <p:spPr bwMode="gray">
          <a:xfrm>
            <a:off x="510380" y="2090633"/>
            <a:ext cx="2755333" cy="4447371"/>
          </a:xfrm>
          <a:prstGeom prst="rect">
            <a:avLst/>
          </a:prstGeom>
          <a:noFill/>
        </p:spPr>
        <p:txBody>
          <a:bodyPr wrap="square">
            <a:spAutoFit/>
          </a:bodyPr>
          <a:lstStyle/>
          <a:p>
            <a:pPr marL="0" marR="0"/>
            <a:r>
              <a:rPr lang="en-US" sz="900" b="1" dirty="0">
                <a:solidFill>
                  <a:srgbClr val="4F5861"/>
                </a:solidFill>
                <a:effectLst/>
                <a:ea typeface="Times New Roman" panose="02020603050405020304" pitchFamily="18" charset="0"/>
              </a:rPr>
              <a:t>Reminder:</a:t>
            </a:r>
            <a:r>
              <a:rPr lang="en-US" sz="900" dirty="0">
                <a:solidFill>
                  <a:srgbClr val="4F5861"/>
                </a:solidFill>
                <a:effectLst/>
                <a:ea typeface="Times New Roman" panose="02020603050405020304" pitchFamily="18" charset="0"/>
              </a:rPr>
              <a:t> When creating an ad-hoc Appointment Summary Report to track walk-in appointments, the Navigate platform will create the relevant appointment on your calendar for the date and time you selected in the past. Creating that appointment helps our system keep track of all appointments happening with students, regardless of whether they were scheduled or walk-ins. If you sync your professional calendar to the Navigate platform, this appointment created in the past will also sync to that calendar.</a:t>
            </a:r>
          </a:p>
          <a:p>
            <a:pPr marL="0" marR="0"/>
            <a:endParaRPr lang="en-US" sz="900" dirty="0">
              <a:effectLst/>
              <a:ea typeface="Times New Roman" panose="02020603050405020304" pitchFamily="18" charset="0"/>
            </a:endParaRPr>
          </a:p>
          <a:p>
            <a:pPr marL="0" marR="0"/>
            <a:r>
              <a:rPr lang="en-US" sz="900" b="1" dirty="0">
                <a:solidFill>
                  <a:srgbClr val="4F5861"/>
                </a:solidFill>
                <a:effectLst/>
                <a:ea typeface="Times New Roman" panose="02020603050405020304" pitchFamily="18" charset="0"/>
              </a:rPr>
              <a:t>For No-Show Appointments: </a:t>
            </a:r>
            <a:r>
              <a:rPr lang="en-US" sz="900" dirty="0">
                <a:solidFill>
                  <a:srgbClr val="4F5861"/>
                </a:solidFill>
                <a:effectLst/>
                <a:ea typeface="Times New Roman" panose="02020603050405020304" pitchFamily="18" charset="0"/>
              </a:rPr>
              <a:t> The primary way to mark a student as a no-show for a scheduled appointment is from Staff Home. On the </a:t>
            </a:r>
            <a:r>
              <a:rPr lang="en-US" sz="900" b="1" dirty="0">
                <a:solidFill>
                  <a:srgbClr val="4F5861"/>
                </a:solidFill>
                <a:effectLst/>
                <a:ea typeface="Times New Roman" panose="02020603050405020304" pitchFamily="18" charset="0"/>
              </a:rPr>
              <a:t>Students</a:t>
            </a:r>
            <a:r>
              <a:rPr lang="en-US" sz="900" dirty="0">
                <a:solidFill>
                  <a:srgbClr val="4F5861"/>
                </a:solidFill>
                <a:effectLst/>
                <a:ea typeface="Times New Roman" panose="02020603050405020304" pitchFamily="18" charset="0"/>
              </a:rPr>
              <a:t> tab, scroll down and find your Recent Appointments. From this section, you can click on a student and select </a:t>
            </a:r>
            <a:r>
              <a:rPr lang="en-US" sz="900" b="1" dirty="0">
                <a:solidFill>
                  <a:srgbClr val="4F5861"/>
                </a:solidFill>
                <a:effectLst/>
                <a:ea typeface="Times New Roman" panose="02020603050405020304" pitchFamily="18" charset="0"/>
              </a:rPr>
              <a:t>Mark No-Show</a:t>
            </a:r>
            <a:r>
              <a:rPr lang="en-US" sz="900" dirty="0">
                <a:solidFill>
                  <a:srgbClr val="4F5861"/>
                </a:solidFill>
                <a:effectLst/>
                <a:ea typeface="Times New Roman" panose="02020603050405020304" pitchFamily="18" charset="0"/>
              </a:rPr>
              <a:t> from the Actions drop down. You can also access this section from the </a:t>
            </a:r>
            <a:r>
              <a:rPr lang="en-US" sz="900" b="1" dirty="0">
                <a:solidFill>
                  <a:srgbClr val="4F5861"/>
                </a:solidFill>
                <a:effectLst/>
                <a:ea typeface="Times New Roman" panose="02020603050405020304" pitchFamily="18" charset="0"/>
              </a:rPr>
              <a:t>Upcoming Appointments</a:t>
            </a:r>
            <a:r>
              <a:rPr lang="en-US" sz="900" dirty="0">
                <a:solidFill>
                  <a:srgbClr val="4F5861"/>
                </a:solidFill>
                <a:effectLst/>
                <a:ea typeface="Times New Roman" panose="02020603050405020304" pitchFamily="18" charset="0"/>
              </a:rPr>
              <a:t> tab of your homepage. Marking a student as a no-show still adds a Summary Report to the appointment. The only difference is that the box next to the student’s name called </a:t>
            </a:r>
            <a:r>
              <a:rPr lang="en-US" sz="900" b="1" dirty="0">
                <a:solidFill>
                  <a:srgbClr val="4F5861"/>
                </a:solidFill>
                <a:effectLst/>
                <a:ea typeface="Times New Roman" panose="02020603050405020304" pitchFamily="18" charset="0"/>
              </a:rPr>
              <a:t>Attended</a:t>
            </a:r>
            <a:r>
              <a:rPr lang="en-US" sz="900" dirty="0">
                <a:solidFill>
                  <a:srgbClr val="4F5861"/>
                </a:solidFill>
                <a:effectLst/>
                <a:ea typeface="Times New Roman" panose="02020603050405020304" pitchFamily="18" charset="0"/>
              </a:rPr>
              <a:t> will not be checked. See the screenshot below.</a:t>
            </a:r>
          </a:p>
          <a:p>
            <a:pPr marL="0" marR="0"/>
            <a:endParaRPr lang="en-US" sz="1000" dirty="0">
              <a:solidFill>
                <a:srgbClr val="4F5861"/>
              </a:solidFill>
              <a:latin typeface="Verdana" panose="020B0604030504040204" pitchFamily="34" charset="0"/>
              <a:ea typeface="Times New Roman" panose="02020603050405020304" pitchFamily="18" charset="0"/>
            </a:endParaRPr>
          </a:p>
          <a:p>
            <a:pPr marL="0" marR="0"/>
            <a:endParaRPr lang="en-US" sz="12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23A48795-5972-497C-920A-5B43CA4E2A3C}"/>
              </a:ext>
            </a:extLst>
          </p:cNvPr>
          <p:cNvSpPr txBox="1"/>
          <p:nvPr/>
        </p:nvSpPr>
        <p:spPr bwMode="gray">
          <a:xfrm rot="10800000" flipV="1">
            <a:off x="510380" y="6240544"/>
            <a:ext cx="6608877" cy="959237"/>
          </a:xfrm>
          <a:prstGeom prst="rect">
            <a:avLst/>
          </a:prstGeom>
          <a:solidFill>
            <a:schemeClr val="bg1"/>
          </a:solidFill>
        </p:spPr>
        <p:txBody>
          <a:bodyPr wrap="square" lIns="0" tIns="0" rIns="0" bIns="0" rtlCol="0">
            <a:spAutoFit/>
          </a:bodyPr>
          <a:lstStyle/>
          <a:p>
            <a:pPr>
              <a:spcBef>
                <a:spcPts val="500"/>
              </a:spcBef>
            </a:pPr>
            <a:endParaRPr lang="en-US" sz="1200" dirty="0">
              <a:solidFill>
                <a:srgbClr val="4F5861"/>
              </a:solidFill>
              <a:effectLst/>
              <a:latin typeface="Verdana" panose="020B0604030504040204" pitchFamily="34" charset="0"/>
              <a:ea typeface="Verdana" panose="020B0604030504040204" pitchFamily="34" charset="0"/>
              <a:cs typeface="Times New Roman" panose="02020603050405020304" pitchFamily="18" charset="0"/>
            </a:endParaRPr>
          </a:p>
          <a:p>
            <a:pPr algn="ctr">
              <a:spcBef>
                <a:spcPts val="500"/>
              </a:spcBef>
            </a:pPr>
            <a:r>
              <a:rPr lang="en-US" sz="1200" b="1" dirty="0">
                <a:solidFill>
                  <a:srgbClr val="4F5861"/>
                </a:solidFill>
                <a:effectLst/>
                <a:latin typeface="Verdana" panose="020B0604030504040204" pitchFamily="34" charset="0"/>
                <a:ea typeface="Verdana" panose="020B0604030504040204" pitchFamily="34" charset="0"/>
                <a:cs typeface="Times New Roman" panose="02020603050405020304" pitchFamily="18" charset="0"/>
              </a:rPr>
              <a:t>Important Note: </a:t>
            </a:r>
            <a:r>
              <a:rPr lang="en-US" sz="1200" dirty="0">
                <a:solidFill>
                  <a:srgbClr val="4F5861"/>
                </a:solidFill>
                <a:effectLst/>
                <a:latin typeface="Verdana" panose="020B0604030504040204" pitchFamily="34" charset="0"/>
                <a:ea typeface="Verdana" panose="020B0604030504040204" pitchFamily="34" charset="0"/>
                <a:cs typeface="Times New Roman" panose="02020603050405020304" pitchFamily="18" charset="0"/>
              </a:rPr>
              <a:t>Any information you enter into Navigate pertaining to a student becomes a part of their official student record and may be subpoenaed by that student, as outlined in the Family Educational Rights and Privacy Act (FERPA).</a:t>
            </a:r>
          </a:p>
          <a:p>
            <a:pPr>
              <a:spcBef>
                <a:spcPts val="500"/>
              </a:spcBef>
            </a:pPr>
            <a:endParaRPr lang="en-US" sz="600" dirty="0">
              <a:solidFill>
                <a:schemeClr val="tx1"/>
              </a:solidFill>
            </a:endParaRPr>
          </a:p>
        </p:txBody>
      </p:sp>
    </p:spTree>
    <p:extLst>
      <p:ext uri="{BB962C8B-B14F-4D97-AF65-F5344CB8AC3E}">
        <p14:creationId xmlns:p14="http://schemas.microsoft.com/office/powerpoint/2010/main" val="3419591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0382" y="1110761"/>
            <a:ext cx="6751637" cy="200055"/>
          </a:xfrm>
        </p:spPr>
        <p:txBody>
          <a:bodyPr/>
          <a:lstStyle/>
          <a:p>
            <a:r>
              <a:rPr lang="en-US" b="1" dirty="0">
                <a:solidFill>
                  <a:schemeClr val="accent6"/>
                </a:solidFill>
              </a:rPr>
              <a:t>Communicating with Students</a:t>
            </a:r>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D: Mass Email and Text a Group of Students</a:t>
            </a:r>
          </a:p>
        </p:txBody>
      </p:sp>
      <p:sp>
        <p:nvSpPr>
          <p:cNvPr id="7" name="TextBox 6"/>
          <p:cNvSpPr txBox="1"/>
          <p:nvPr/>
        </p:nvSpPr>
        <p:spPr bwMode="gray">
          <a:xfrm>
            <a:off x="553926" y="1492976"/>
            <a:ext cx="6754019" cy="2769989"/>
          </a:xfrm>
          <a:prstGeom prst="rect">
            <a:avLst/>
          </a:prstGeom>
          <a:noFill/>
        </p:spPr>
        <p:txBody>
          <a:bodyPr wrap="square" lIns="0" tIns="0" rIns="0" bIns="0" rtlCol="0">
            <a:spAutoFit/>
          </a:bodyPr>
          <a:lstStyle/>
          <a:p>
            <a:pPr marL="0" marR="0"/>
            <a:r>
              <a:rPr lang="en-US" sz="900" dirty="0">
                <a:solidFill>
                  <a:srgbClr val="4F5861"/>
                </a:solidFill>
                <a:effectLst/>
                <a:ea typeface="Times New Roman" panose="02020603050405020304" pitchFamily="18" charset="0"/>
              </a:rPr>
              <a:t>Navigate provides both </a:t>
            </a:r>
            <a:r>
              <a:rPr lang="en-US" sz="900" b="1" dirty="0">
                <a:solidFill>
                  <a:srgbClr val="4F5861"/>
                </a:solidFill>
                <a:effectLst/>
                <a:ea typeface="Times New Roman" panose="02020603050405020304" pitchFamily="18" charset="0"/>
              </a:rPr>
              <a:t>email</a:t>
            </a:r>
            <a:r>
              <a:rPr lang="en-US" sz="900" dirty="0">
                <a:solidFill>
                  <a:srgbClr val="4F5861"/>
                </a:solidFill>
                <a:effectLst/>
                <a:ea typeface="Times New Roman" panose="02020603050405020304" pitchFamily="18" charset="0"/>
              </a:rPr>
              <a:t> and </a:t>
            </a:r>
            <a:r>
              <a:rPr lang="en-US" sz="900" b="1" dirty="0">
                <a:solidFill>
                  <a:srgbClr val="4F5861"/>
                </a:solidFill>
                <a:effectLst/>
                <a:ea typeface="Times New Roman" panose="02020603050405020304" pitchFamily="18" charset="0"/>
              </a:rPr>
              <a:t>text messaging</a:t>
            </a:r>
            <a:r>
              <a:rPr lang="en-US" sz="900" dirty="0">
                <a:solidFill>
                  <a:srgbClr val="4F5861"/>
                </a:solidFill>
                <a:effectLst/>
                <a:ea typeface="Times New Roman" panose="02020603050405020304" pitchFamily="18" charset="0"/>
              </a:rPr>
              <a:t> for faculty and staff to communicate with students, either individually or </a:t>
            </a:r>
            <a:r>
              <a:rPr lang="en-US" sz="900" dirty="0" err="1">
                <a:solidFill>
                  <a:srgbClr val="4F5861"/>
                </a:solidFill>
                <a:effectLst/>
                <a:ea typeface="Times New Roman" panose="02020603050405020304" pitchFamily="18" charset="0"/>
              </a:rPr>
              <a:t>en</a:t>
            </a:r>
            <a:r>
              <a:rPr lang="en-US" sz="900" dirty="0">
                <a:solidFill>
                  <a:srgbClr val="4F5861"/>
                </a:solidFill>
                <a:effectLst/>
                <a:ea typeface="Times New Roman" panose="02020603050405020304" pitchFamily="18" charset="0"/>
              </a:rPr>
              <a:t> masse. Communicating with students through the platform creates records of those communication which can be accessible by other staff or faculty on your campus. In addition, it allows for a quick and easy way to communicate with more than one student at once.</a:t>
            </a:r>
            <a:endParaRPr lang="en-US" sz="900" dirty="0">
              <a:effectLst/>
              <a:ea typeface="Times New Roman" panose="02020603050405020304" pitchFamily="18" charset="0"/>
            </a:endParaRPr>
          </a:p>
          <a:p>
            <a:pPr marL="0" marR="0"/>
            <a:endParaRPr lang="en-US" sz="900" dirty="0">
              <a:solidFill>
                <a:srgbClr val="4F5861"/>
              </a:solidFill>
              <a:effectLst/>
              <a:ea typeface="Times New Roman" panose="02020603050405020304" pitchFamily="18" charset="0"/>
            </a:endParaRPr>
          </a:p>
          <a:p>
            <a:pPr marL="0" marR="0"/>
            <a:r>
              <a:rPr lang="en-US" sz="900" dirty="0">
                <a:solidFill>
                  <a:srgbClr val="4F5861"/>
                </a:solidFill>
                <a:effectLst/>
                <a:ea typeface="Times New Roman" panose="02020603050405020304" pitchFamily="18" charset="0"/>
              </a:rPr>
              <a:t>Any faculty or staff member will only be able to view communications in which they have the proper permissions. Permissions allow users to either view only their own communications with students, or to view all communications with students. If you are unsure who can view your communications, contact your Application Administrator.</a:t>
            </a:r>
            <a:endParaRPr lang="en-US" sz="900" dirty="0">
              <a:effectLst/>
              <a:ea typeface="Times New Roman" panose="02020603050405020304" pitchFamily="18" charset="0"/>
            </a:endParaRPr>
          </a:p>
          <a:p>
            <a:pPr marL="0" marR="0"/>
            <a:endParaRPr lang="en-US" sz="900" b="1" dirty="0">
              <a:solidFill>
                <a:srgbClr val="4F5861"/>
              </a:solidFill>
              <a:effectLst/>
              <a:ea typeface="Times New Roman" panose="02020603050405020304" pitchFamily="18" charset="0"/>
            </a:endParaRPr>
          </a:p>
          <a:p>
            <a:pPr marL="0" marR="0"/>
            <a:r>
              <a:rPr lang="en-US" sz="900" b="1" dirty="0">
                <a:solidFill>
                  <a:srgbClr val="4F5861"/>
                </a:solidFill>
                <a:effectLst/>
                <a:ea typeface="Times New Roman" panose="02020603050405020304" pitchFamily="18" charset="0"/>
              </a:rPr>
              <a:t>How do I send the emails or texts?</a:t>
            </a:r>
            <a:endParaRPr lang="en-US" sz="900" dirty="0">
              <a:effectLst/>
              <a:ea typeface="Times New Roman" panose="02020603050405020304" pitchFamily="18" charset="0"/>
            </a:endParaRPr>
          </a:p>
          <a:p>
            <a:pPr marL="0" marR="0"/>
            <a:r>
              <a:rPr lang="en-US" sz="900" dirty="0">
                <a:solidFill>
                  <a:srgbClr val="4F5861"/>
                </a:solidFill>
                <a:effectLst/>
                <a:ea typeface="Times New Roman" panose="02020603050405020304" pitchFamily="18" charset="0"/>
              </a:rPr>
              <a:t>You can send emails or texts to one or more students from your staff homepage, the student profile, or the advanced search. Most “Actions” menus throughout the platform allow for sending emails or texts. See below for screenshots of each of these locations.</a:t>
            </a:r>
          </a:p>
          <a:p>
            <a:pPr marL="0" marR="0"/>
            <a:endParaRPr lang="en-US" sz="900" dirty="0">
              <a:effectLst/>
              <a:ea typeface="Times New Roman" panose="02020603050405020304" pitchFamily="18" charset="0"/>
            </a:endParaRPr>
          </a:p>
          <a:p>
            <a:pPr marL="342900" marR="0" lvl="0" indent="-342900">
              <a:buFont typeface="Symbol" panose="05050102010706020507" pitchFamily="18" charset="2"/>
              <a:buChar char=""/>
            </a:pPr>
            <a:r>
              <a:rPr lang="en-US" sz="900" dirty="0">
                <a:solidFill>
                  <a:srgbClr val="4F5861"/>
                </a:solidFill>
                <a:effectLst/>
                <a:ea typeface="Times New Roman" panose="02020603050405020304" pitchFamily="18" charset="0"/>
              </a:rPr>
              <a:t>Send a message from the Staff home page (fig. 1)</a:t>
            </a:r>
            <a:endParaRPr lang="en-US" sz="900" dirty="0">
              <a:effectLst/>
              <a:ea typeface="Times New Roman" panose="02020603050405020304" pitchFamily="18" charset="0"/>
            </a:endParaRPr>
          </a:p>
          <a:p>
            <a:pPr marL="342900" marR="0" lvl="0" indent="-342900">
              <a:buFont typeface="Symbol" panose="05050102010706020507" pitchFamily="18" charset="2"/>
              <a:buChar char=""/>
            </a:pPr>
            <a:r>
              <a:rPr lang="en-US" sz="900" dirty="0">
                <a:solidFill>
                  <a:srgbClr val="4F5861"/>
                </a:solidFill>
                <a:effectLst/>
                <a:ea typeface="Times New Roman" panose="02020603050405020304" pitchFamily="18" charset="0"/>
              </a:rPr>
              <a:t>Send a message from the Student home page (fig. 2)</a:t>
            </a:r>
            <a:endParaRPr lang="en-US" sz="900" dirty="0">
              <a:effectLst/>
              <a:ea typeface="Times New Roman" panose="02020603050405020304" pitchFamily="18" charset="0"/>
            </a:endParaRPr>
          </a:p>
          <a:p>
            <a:pPr marL="342900" marR="0" lvl="0" indent="-342900">
              <a:buFont typeface="Symbol" panose="05050102010706020507" pitchFamily="18" charset="2"/>
              <a:buChar char=""/>
            </a:pPr>
            <a:r>
              <a:rPr lang="en-US" sz="900" dirty="0">
                <a:solidFill>
                  <a:srgbClr val="4F5861"/>
                </a:solidFill>
                <a:effectLst/>
                <a:ea typeface="Times New Roman" panose="02020603050405020304" pitchFamily="18" charset="0"/>
              </a:rPr>
              <a:t>Send a message from the Advanced Search (fig. 3)</a:t>
            </a:r>
          </a:p>
          <a:p>
            <a:pPr marL="342900" marR="0" lvl="0" indent="-342900">
              <a:buFont typeface="Symbol" panose="05050102010706020507" pitchFamily="18" charset="2"/>
              <a:buChar char=""/>
            </a:pPr>
            <a:endParaRPr lang="en-US" sz="900" dirty="0">
              <a:solidFill>
                <a:srgbClr val="4F5861"/>
              </a:solidFill>
              <a:ea typeface="Times New Roman" panose="02020603050405020304" pitchFamily="18" charset="0"/>
            </a:endParaRPr>
          </a:p>
          <a:p>
            <a:pPr marL="342900" marR="0" lvl="0" indent="-342900">
              <a:buFont typeface="Symbol" panose="05050102010706020507" pitchFamily="18" charset="2"/>
              <a:buChar char=""/>
            </a:pPr>
            <a:endParaRPr lang="en-US" sz="900" dirty="0">
              <a:solidFill>
                <a:srgbClr val="4F5861"/>
              </a:solidFill>
              <a:effectLst/>
              <a:ea typeface="Times New Roman" panose="02020603050405020304" pitchFamily="18" charset="0"/>
            </a:endParaRPr>
          </a:p>
          <a:p>
            <a:pPr marL="342900" marR="0" lvl="0" indent="-342900">
              <a:buFont typeface="Symbol" panose="05050102010706020507" pitchFamily="18" charset="2"/>
              <a:buChar char=""/>
            </a:pPr>
            <a:endParaRPr lang="en-US" sz="900" dirty="0">
              <a:effectLst/>
              <a:ea typeface="Times New Roman" panose="02020603050405020304" pitchFamily="18" charset="0"/>
            </a:endParaRPr>
          </a:p>
        </p:txBody>
      </p:sp>
      <p:pic>
        <p:nvPicPr>
          <p:cNvPr id="12" name="Picture 11">
            <a:extLst>
              <a:ext uri="{FF2B5EF4-FFF2-40B4-BE49-F238E27FC236}">
                <a16:creationId xmlns:a16="http://schemas.microsoft.com/office/drawing/2014/main" id="{FC94D4B9-93C1-478B-9FE0-1020AAE51D70}"/>
              </a:ext>
            </a:extLst>
          </p:cNvPr>
          <p:cNvPicPr>
            <a:picLocks noChangeAspect="1"/>
          </p:cNvPicPr>
          <p:nvPr/>
        </p:nvPicPr>
        <p:blipFill rotWithShape="1">
          <a:blip r:embed="rId2"/>
          <a:srcRect t="7919" r="1879"/>
          <a:stretch/>
        </p:blipFill>
        <p:spPr>
          <a:xfrm>
            <a:off x="510382" y="4089951"/>
            <a:ext cx="6467467" cy="3710033"/>
          </a:xfrm>
          <a:prstGeom prst="rect">
            <a:avLst/>
          </a:prstGeom>
        </p:spPr>
      </p:pic>
      <p:sp>
        <p:nvSpPr>
          <p:cNvPr id="19" name="TextBox 18">
            <a:extLst>
              <a:ext uri="{FF2B5EF4-FFF2-40B4-BE49-F238E27FC236}">
                <a16:creationId xmlns:a16="http://schemas.microsoft.com/office/drawing/2014/main" id="{FCAF5680-E584-4B7D-8BA1-DDBB3351025A}"/>
              </a:ext>
            </a:extLst>
          </p:cNvPr>
          <p:cNvSpPr txBox="1"/>
          <p:nvPr/>
        </p:nvSpPr>
        <p:spPr bwMode="gray">
          <a:xfrm>
            <a:off x="510382" y="7959485"/>
            <a:ext cx="6751637" cy="507831"/>
          </a:xfrm>
          <a:prstGeom prst="rect">
            <a:avLst/>
          </a:prstGeom>
          <a:noFill/>
        </p:spPr>
        <p:txBody>
          <a:bodyPr wrap="square">
            <a:spAutoFit/>
          </a:bodyPr>
          <a:lstStyle/>
          <a:p>
            <a:pPr marL="0" marR="0"/>
            <a:r>
              <a:rPr lang="en-US" sz="900" b="1" dirty="0">
                <a:solidFill>
                  <a:srgbClr val="4F5861"/>
                </a:solidFill>
                <a:effectLst/>
                <a:latin typeface="Verdana" panose="020B0604030504040204" pitchFamily="34" charset="0"/>
                <a:ea typeface="Times New Roman" panose="02020603050405020304" pitchFamily="18" charset="0"/>
              </a:rPr>
              <a:t>Important Note:</a:t>
            </a:r>
            <a:r>
              <a:rPr lang="en-US" sz="900" dirty="0">
                <a:solidFill>
                  <a:srgbClr val="4F5861"/>
                </a:solidFill>
                <a:effectLst/>
                <a:latin typeface="Verdana" panose="020B0604030504040204" pitchFamily="34" charset="0"/>
                <a:ea typeface="Times New Roman" panose="02020603050405020304" pitchFamily="18" charset="0"/>
              </a:rPr>
              <a:t> If you do not see the option to Email or Text students, then your role does not have the proper permission for this action, or your institution decided not to allow texting. Please contact your Application Administrator with questions. </a:t>
            </a:r>
            <a:endParaRPr lang="en-US" sz="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94840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dirty="0"/>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E: Creating an Appointment Campaign</a:t>
            </a:r>
          </a:p>
        </p:txBody>
      </p:sp>
      <p:sp>
        <p:nvSpPr>
          <p:cNvPr id="7" name="TextBox 6"/>
          <p:cNvSpPr txBox="1"/>
          <p:nvPr/>
        </p:nvSpPr>
        <p:spPr bwMode="gray">
          <a:xfrm>
            <a:off x="508000" y="1466850"/>
            <a:ext cx="6754019" cy="430887"/>
          </a:xfrm>
          <a:prstGeom prst="rect">
            <a:avLst/>
          </a:prstGeom>
          <a:noFill/>
        </p:spPr>
        <p:txBody>
          <a:bodyPr wrap="square" lIns="0" tIns="0" rIns="0" bIns="0" rtlCol="0">
            <a:spAutoFit/>
          </a:bodyPr>
          <a:lstStyle/>
          <a:p>
            <a:pPr>
              <a:spcBef>
                <a:spcPts val="500"/>
              </a:spcBef>
            </a:pPr>
            <a:r>
              <a:rPr lang="en-US" sz="900" b="1" dirty="0">
                <a:solidFill>
                  <a:schemeClr val="accent6"/>
                </a:solidFill>
              </a:rPr>
              <a:t>Navigating to Campaigns: </a:t>
            </a:r>
            <a:r>
              <a:rPr lang="en-US" sz="900" dirty="0"/>
              <a:t>While on the staff home screen, select “Appointment Campaigns” from the left hand side Quick Links section. This will take you to the Campaigns tab.  From there, select Appointment Campaign from the right hand side, under Actions.</a:t>
            </a:r>
            <a:endParaRPr lang="en-US" sz="900" dirty="0">
              <a:solidFill>
                <a:schemeClr val="tx1"/>
              </a:solidFill>
            </a:endParaRPr>
          </a:p>
        </p:txBody>
      </p:sp>
      <p:sp>
        <p:nvSpPr>
          <p:cNvPr id="8" name="TextBox 7"/>
          <p:cNvSpPr txBox="1"/>
          <p:nvPr/>
        </p:nvSpPr>
        <p:spPr bwMode="gray">
          <a:xfrm>
            <a:off x="508000" y="1987087"/>
            <a:ext cx="6754019" cy="2451953"/>
          </a:xfrm>
          <a:prstGeom prst="rect">
            <a:avLst/>
          </a:prstGeom>
          <a:noFill/>
        </p:spPr>
        <p:txBody>
          <a:bodyPr wrap="square" lIns="0" tIns="0" rIns="0" bIns="0" rtlCol="0">
            <a:spAutoFit/>
          </a:bodyPr>
          <a:lstStyle/>
          <a:p>
            <a:pPr>
              <a:spcBef>
                <a:spcPts val="500"/>
              </a:spcBef>
            </a:pPr>
            <a:r>
              <a:rPr lang="en-US" sz="900" b="1" dirty="0">
                <a:solidFill>
                  <a:schemeClr val="accent6"/>
                </a:solidFill>
              </a:rPr>
              <a:t>Define Campaign: </a:t>
            </a:r>
          </a:p>
          <a:p>
            <a:pPr marL="628650" lvl="1" indent="-171450">
              <a:spcBef>
                <a:spcPts val="500"/>
              </a:spcBef>
              <a:buFont typeface="Courier New" panose="02070309020205020404" pitchFamily="49" charset="0"/>
              <a:buChar char="o"/>
            </a:pPr>
            <a:r>
              <a:rPr lang="en-US" sz="900" dirty="0"/>
              <a:t>Name your campaign (Students will not see the name of the campaign)</a:t>
            </a:r>
          </a:p>
          <a:p>
            <a:pPr marL="628650" lvl="1" indent="-171450">
              <a:spcBef>
                <a:spcPts val="500"/>
              </a:spcBef>
              <a:buFont typeface="Courier New" panose="02070309020205020404" pitchFamily="49" charset="0"/>
              <a:buChar char="o"/>
            </a:pPr>
            <a:r>
              <a:rPr lang="en-US" sz="900" dirty="0"/>
              <a:t>Select “Advising” as the Care Unit (or the applicable Care Unit for your campaign)</a:t>
            </a:r>
          </a:p>
          <a:p>
            <a:pPr marL="628650" lvl="1" indent="-171450">
              <a:spcBef>
                <a:spcPts val="500"/>
              </a:spcBef>
              <a:buFont typeface="Courier New" panose="02070309020205020404" pitchFamily="49" charset="0"/>
              <a:buChar char="o"/>
            </a:pPr>
            <a:r>
              <a:rPr lang="en-US" sz="900" dirty="0"/>
              <a:t>Location- Choose your location.  NOTE:  Ensure that for the campaign availability you have created under “My Availability” you have selected that you will be available in the same location (Advisor’s office).</a:t>
            </a:r>
          </a:p>
          <a:p>
            <a:pPr marL="628650" lvl="1" indent="-171450">
              <a:spcBef>
                <a:spcPts val="500"/>
              </a:spcBef>
              <a:buFont typeface="Courier New" panose="02070309020205020404" pitchFamily="49" charset="0"/>
              <a:buChar char="o"/>
            </a:pPr>
            <a:r>
              <a:rPr lang="en-US" sz="900" dirty="0"/>
              <a:t>Under “Service”, choose the services for which you are available.  NOTE: This must match the availability you have set up on your staff home page, under “My Availability”. </a:t>
            </a:r>
          </a:p>
          <a:p>
            <a:pPr marL="628650" lvl="1" indent="-171450">
              <a:spcBef>
                <a:spcPts val="500"/>
              </a:spcBef>
              <a:buFont typeface="Courier New" panose="02070309020205020404" pitchFamily="49" charset="0"/>
              <a:buChar char="o"/>
            </a:pPr>
            <a:r>
              <a:rPr lang="en-US" sz="900" dirty="0"/>
              <a:t>Begin Date and End Date- choose the date range for which you want the campaign to run.  If a student tries to schedule outside of that time period, they will receive a message stating that the campaign has expired.  NOTE:  This must match the availability you have set up on your staff home page, under “My Availability”.  </a:t>
            </a:r>
          </a:p>
          <a:p>
            <a:pPr marL="628650" lvl="1" indent="-171450">
              <a:spcBef>
                <a:spcPts val="500"/>
              </a:spcBef>
              <a:buFont typeface="Courier New" panose="02070309020205020404" pitchFamily="49" charset="0"/>
              <a:buChar char="o"/>
            </a:pPr>
            <a:r>
              <a:rPr lang="en-US" sz="900" dirty="0"/>
              <a:t>Appointment Limit- how many appointments can the student schedule for the campaign?  (default is 1)</a:t>
            </a:r>
          </a:p>
          <a:p>
            <a:pPr marL="628650" lvl="1" indent="-171450">
              <a:spcBef>
                <a:spcPts val="500"/>
              </a:spcBef>
              <a:buFont typeface="Courier New" panose="02070309020205020404" pitchFamily="49" charset="0"/>
              <a:buChar char="o"/>
            </a:pPr>
            <a:r>
              <a:rPr lang="en-US" sz="900" dirty="0"/>
              <a:t>Appointment Length- how long do you want the appointment to last?</a:t>
            </a:r>
          </a:p>
          <a:p>
            <a:pPr marL="628650" lvl="1" indent="-171450">
              <a:spcBef>
                <a:spcPts val="500"/>
              </a:spcBef>
              <a:buFont typeface="Courier New" panose="02070309020205020404" pitchFamily="49" charset="0"/>
              <a:buChar char="o"/>
            </a:pPr>
            <a:r>
              <a:rPr lang="en-US" sz="900" dirty="0"/>
              <a:t>Select 1 slot per time (select more if you’d like more than 1 student to select the same time slot)</a:t>
            </a:r>
          </a:p>
        </p:txBody>
      </p:sp>
      <p:sp>
        <p:nvSpPr>
          <p:cNvPr id="9" name="TextBox 8"/>
          <p:cNvSpPr txBox="1"/>
          <p:nvPr/>
        </p:nvSpPr>
        <p:spPr bwMode="gray">
          <a:xfrm>
            <a:off x="508000" y="4666261"/>
            <a:ext cx="6754019" cy="276999"/>
          </a:xfrm>
          <a:prstGeom prst="rect">
            <a:avLst/>
          </a:prstGeom>
          <a:noFill/>
        </p:spPr>
        <p:txBody>
          <a:bodyPr wrap="square" lIns="0" tIns="0" rIns="0" bIns="0" rtlCol="0">
            <a:spAutoFit/>
          </a:bodyPr>
          <a:lstStyle/>
          <a:p>
            <a:pPr>
              <a:spcBef>
                <a:spcPts val="500"/>
              </a:spcBef>
            </a:pPr>
            <a:r>
              <a:rPr lang="en-US" sz="900" b="1" dirty="0">
                <a:solidFill>
                  <a:schemeClr val="accent6"/>
                </a:solidFill>
              </a:rPr>
              <a:t>Adding Students: </a:t>
            </a:r>
            <a:r>
              <a:rPr lang="en-US" sz="900" dirty="0"/>
              <a:t>Use the advanced search feature to search for students you would like to participate in the campaign.  Or, choose one of your saved searches by clicking the drop down arrow beside “Saved Searches”.  </a:t>
            </a:r>
          </a:p>
        </p:txBody>
      </p:sp>
      <p:pic>
        <p:nvPicPr>
          <p:cNvPr id="10" name="Picture 9"/>
          <p:cNvPicPr/>
          <p:nvPr/>
        </p:nvPicPr>
        <p:blipFill rotWithShape="1">
          <a:blip r:embed="rId2"/>
          <a:srcRect b="16395"/>
          <a:stretch/>
        </p:blipFill>
        <p:spPr>
          <a:xfrm>
            <a:off x="508000" y="5024755"/>
            <a:ext cx="4295140" cy="2014220"/>
          </a:xfrm>
          <a:prstGeom prst="rect">
            <a:avLst/>
          </a:prstGeom>
          <a:ln>
            <a:solidFill>
              <a:schemeClr val="accent1"/>
            </a:solidFill>
          </a:ln>
        </p:spPr>
      </p:pic>
      <p:sp>
        <p:nvSpPr>
          <p:cNvPr id="11" name="TextBox 10">
            <a:extLst>
              <a:ext uri="{FF2B5EF4-FFF2-40B4-BE49-F238E27FC236}">
                <a16:creationId xmlns:a16="http://schemas.microsoft.com/office/drawing/2014/main" id="{5FA4B09F-43D5-4D80-A747-7E1FC2D75E49}"/>
              </a:ext>
            </a:extLst>
          </p:cNvPr>
          <p:cNvSpPr txBox="1"/>
          <p:nvPr/>
        </p:nvSpPr>
        <p:spPr bwMode="gray">
          <a:xfrm>
            <a:off x="509190" y="7459381"/>
            <a:ext cx="6754019" cy="276999"/>
          </a:xfrm>
          <a:prstGeom prst="rect">
            <a:avLst/>
          </a:prstGeom>
          <a:noFill/>
        </p:spPr>
        <p:txBody>
          <a:bodyPr wrap="square" lIns="0" tIns="0" rIns="0" bIns="0" rtlCol="0">
            <a:spAutoFit/>
          </a:bodyPr>
          <a:lstStyle/>
          <a:p>
            <a:pPr>
              <a:spcBef>
                <a:spcPts val="500"/>
              </a:spcBef>
            </a:pPr>
            <a:r>
              <a:rPr lang="en-US" sz="900" b="1" dirty="0">
                <a:solidFill>
                  <a:schemeClr val="accent6"/>
                </a:solidFill>
              </a:rPr>
              <a:t>Adding Staff: </a:t>
            </a:r>
            <a:r>
              <a:rPr lang="en-US" sz="900" dirty="0"/>
              <a:t>If you have correctly set up your availability for Campaigns then you should see your name on the next page under “Add Advisors to Campaign”. If applicable, select other advisors to join your campaign.</a:t>
            </a:r>
          </a:p>
        </p:txBody>
      </p:sp>
      <p:sp>
        <p:nvSpPr>
          <p:cNvPr id="12" name="TextBox 11">
            <a:extLst>
              <a:ext uri="{FF2B5EF4-FFF2-40B4-BE49-F238E27FC236}">
                <a16:creationId xmlns:a16="http://schemas.microsoft.com/office/drawing/2014/main" id="{617D26E7-63C1-4690-B792-34BD1798FDB0}"/>
              </a:ext>
            </a:extLst>
          </p:cNvPr>
          <p:cNvSpPr txBox="1"/>
          <p:nvPr/>
        </p:nvSpPr>
        <p:spPr bwMode="gray">
          <a:xfrm>
            <a:off x="509190" y="7868325"/>
            <a:ext cx="6754019" cy="820738"/>
          </a:xfrm>
          <a:prstGeom prst="rect">
            <a:avLst/>
          </a:prstGeom>
          <a:noFill/>
        </p:spPr>
        <p:txBody>
          <a:bodyPr wrap="square" lIns="0" tIns="0" rIns="0" bIns="0" rtlCol="0">
            <a:spAutoFit/>
          </a:bodyPr>
          <a:lstStyle/>
          <a:p>
            <a:pPr>
              <a:spcBef>
                <a:spcPts val="500"/>
              </a:spcBef>
            </a:pPr>
            <a:r>
              <a:rPr lang="en-US" sz="900" b="1" dirty="0">
                <a:solidFill>
                  <a:schemeClr val="accent6"/>
                </a:solidFill>
              </a:rPr>
              <a:t>Compose Your Message: </a:t>
            </a:r>
          </a:p>
          <a:p>
            <a:pPr marL="628650" lvl="1" indent="-171450">
              <a:spcBef>
                <a:spcPts val="500"/>
              </a:spcBef>
              <a:buFont typeface="Courier New" panose="02070309020205020404" pitchFamily="49" charset="0"/>
              <a:buChar char="o"/>
            </a:pPr>
            <a:r>
              <a:rPr lang="en-US" sz="900" dirty="0"/>
              <a:t>Create a Subject Line for your email</a:t>
            </a:r>
          </a:p>
          <a:p>
            <a:pPr marL="628650" lvl="1" indent="-171450">
              <a:spcBef>
                <a:spcPts val="500"/>
              </a:spcBef>
              <a:buFont typeface="Courier New" panose="02070309020205020404" pitchFamily="49" charset="0"/>
              <a:buChar char="o"/>
            </a:pPr>
            <a:r>
              <a:rPr lang="en-US" sz="900" dirty="0"/>
              <a:t>In the next box, edit the text for the email.  Default is “Please schedule your advising appointment”. NOTE: Always be sure to keep the Schedule Link in your email body, if that is removed students will be unable to schedule appointments.</a:t>
            </a:r>
          </a:p>
        </p:txBody>
      </p:sp>
      <p:sp>
        <p:nvSpPr>
          <p:cNvPr id="13" name="TextBox 12">
            <a:extLst>
              <a:ext uri="{FF2B5EF4-FFF2-40B4-BE49-F238E27FC236}">
                <a16:creationId xmlns:a16="http://schemas.microsoft.com/office/drawing/2014/main" id="{11AA5F79-A93D-418E-9C2E-E09AE5EE2B75}"/>
              </a:ext>
            </a:extLst>
          </p:cNvPr>
          <p:cNvSpPr txBox="1"/>
          <p:nvPr/>
        </p:nvSpPr>
        <p:spPr bwMode="gray">
          <a:xfrm>
            <a:off x="509190" y="8840284"/>
            <a:ext cx="6754019" cy="276999"/>
          </a:xfrm>
          <a:prstGeom prst="rect">
            <a:avLst/>
          </a:prstGeom>
          <a:noFill/>
        </p:spPr>
        <p:txBody>
          <a:bodyPr wrap="square" lIns="0" tIns="0" rIns="0" bIns="0" rtlCol="0">
            <a:spAutoFit/>
          </a:bodyPr>
          <a:lstStyle/>
          <a:p>
            <a:pPr>
              <a:spcBef>
                <a:spcPts val="500"/>
              </a:spcBef>
            </a:pPr>
            <a:r>
              <a:rPr lang="en-US" sz="900" b="1" dirty="0">
                <a:solidFill>
                  <a:schemeClr val="accent6"/>
                </a:solidFill>
              </a:rPr>
              <a:t>Confirm &amp; Send: </a:t>
            </a:r>
            <a:r>
              <a:rPr lang="en-US" sz="900" dirty="0"/>
              <a:t>Review the details of your campaign.  When you are ready, click send to issue the email to students on the list.</a:t>
            </a:r>
          </a:p>
        </p:txBody>
      </p:sp>
    </p:spTree>
    <p:extLst>
      <p:ext uri="{BB962C8B-B14F-4D97-AF65-F5344CB8AC3E}">
        <p14:creationId xmlns:p14="http://schemas.microsoft.com/office/powerpoint/2010/main" val="3546234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3BA848-60BE-4BAC-94CA-A377464D759E}"/>
              </a:ext>
            </a:extLst>
          </p:cNvPr>
          <p:cNvSpPr>
            <a:spLocks noGrp="1"/>
          </p:cNvSpPr>
          <p:nvPr>
            <p:ph type="body" sz="quarter" idx="28"/>
          </p:nvPr>
        </p:nvSpPr>
        <p:spPr>
          <a:xfrm>
            <a:off x="510382" y="1110761"/>
            <a:ext cx="6751637" cy="630942"/>
          </a:xfrm>
        </p:spPr>
        <p:txBody>
          <a:bodyPr/>
          <a:lstStyle/>
          <a:p>
            <a:r>
              <a:rPr lang="en-US" sz="1400" dirty="0"/>
              <a:t>Visit the Navigate Help Center for articles and how-to instructions on all Navigate Features and Workflows.</a:t>
            </a:r>
          </a:p>
          <a:p>
            <a:endParaRPr lang="en-US" dirty="0"/>
          </a:p>
        </p:txBody>
      </p:sp>
      <p:sp>
        <p:nvSpPr>
          <p:cNvPr id="3" name="Text Placeholder 2">
            <a:extLst>
              <a:ext uri="{FF2B5EF4-FFF2-40B4-BE49-F238E27FC236}">
                <a16:creationId xmlns:a16="http://schemas.microsoft.com/office/drawing/2014/main" id="{27C45674-CA41-445C-8680-36577DBE2890}"/>
              </a:ext>
            </a:extLst>
          </p:cNvPr>
          <p:cNvSpPr>
            <a:spLocks noGrp="1"/>
          </p:cNvSpPr>
          <p:nvPr>
            <p:ph type="body" sz="quarter" idx="29"/>
          </p:nvPr>
        </p:nvSpPr>
        <p:spPr/>
        <p:txBody>
          <a:bodyPr/>
          <a:lstStyle/>
          <a:p>
            <a:endParaRPr lang="en-US"/>
          </a:p>
        </p:txBody>
      </p:sp>
      <p:sp>
        <p:nvSpPr>
          <p:cNvPr id="4" name="Text Placeholder 3">
            <a:extLst>
              <a:ext uri="{FF2B5EF4-FFF2-40B4-BE49-F238E27FC236}">
                <a16:creationId xmlns:a16="http://schemas.microsoft.com/office/drawing/2014/main" id="{4453FAAE-B413-4A6B-A601-5166D0CE531D}"/>
              </a:ext>
            </a:extLst>
          </p:cNvPr>
          <p:cNvSpPr>
            <a:spLocks noGrp="1"/>
          </p:cNvSpPr>
          <p:nvPr>
            <p:ph type="body" sz="quarter" idx="43"/>
          </p:nvPr>
        </p:nvSpPr>
        <p:spPr/>
        <p:txBody>
          <a:bodyPr/>
          <a:lstStyle/>
          <a:p>
            <a:endParaRPr lang="en-US"/>
          </a:p>
        </p:txBody>
      </p:sp>
      <p:sp>
        <p:nvSpPr>
          <p:cNvPr id="5" name="Text Placeholder 4">
            <a:extLst>
              <a:ext uri="{FF2B5EF4-FFF2-40B4-BE49-F238E27FC236}">
                <a16:creationId xmlns:a16="http://schemas.microsoft.com/office/drawing/2014/main" id="{19308415-44E1-4212-88E3-9CFB33071324}"/>
              </a:ext>
            </a:extLst>
          </p:cNvPr>
          <p:cNvSpPr>
            <a:spLocks noGrp="1"/>
          </p:cNvSpPr>
          <p:nvPr>
            <p:ph type="body" sz="quarter" idx="44"/>
          </p:nvPr>
        </p:nvSpPr>
        <p:spPr/>
        <p:txBody>
          <a:bodyPr/>
          <a:lstStyle/>
          <a:p>
            <a:endParaRPr lang="en-US"/>
          </a:p>
        </p:txBody>
      </p:sp>
      <p:sp>
        <p:nvSpPr>
          <p:cNvPr id="6" name="Title 5">
            <a:extLst>
              <a:ext uri="{FF2B5EF4-FFF2-40B4-BE49-F238E27FC236}">
                <a16:creationId xmlns:a16="http://schemas.microsoft.com/office/drawing/2014/main" id="{19258921-B549-46E5-880A-1961A62279E7}"/>
              </a:ext>
            </a:extLst>
          </p:cNvPr>
          <p:cNvSpPr>
            <a:spLocks noGrp="1"/>
          </p:cNvSpPr>
          <p:nvPr>
            <p:ph type="title"/>
          </p:nvPr>
        </p:nvSpPr>
        <p:spPr/>
        <p:txBody>
          <a:bodyPr/>
          <a:lstStyle/>
          <a:p>
            <a:r>
              <a:rPr lang="en-US" dirty="0"/>
              <a:t>Need Help?  Access EAB’s Help Center</a:t>
            </a:r>
          </a:p>
        </p:txBody>
      </p:sp>
      <p:sp>
        <p:nvSpPr>
          <p:cNvPr id="7" name="Text Placeholder 2">
            <a:extLst>
              <a:ext uri="{FF2B5EF4-FFF2-40B4-BE49-F238E27FC236}">
                <a16:creationId xmlns:a16="http://schemas.microsoft.com/office/drawing/2014/main" id="{07B21AB3-5538-4247-AFF4-03345300181A}"/>
              </a:ext>
            </a:extLst>
          </p:cNvPr>
          <p:cNvSpPr txBox="1">
            <a:spLocks/>
          </p:cNvSpPr>
          <p:nvPr/>
        </p:nvSpPr>
        <p:spPr>
          <a:xfrm>
            <a:off x="699100" y="1337484"/>
            <a:ext cx="6400800" cy="714263"/>
          </a:xfrm>
          <a:prstGeom prst="rect">
            <a:avLst/>
          </a:prstGeom>
        </p:spPr>
        <p:txBody>
          <a:bodyPr/>
          <a:lstStyle>
            <a:lvl1pPr marL="114300"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1pPr>
            <a:lvl2pPr marL="227013" indent="-112713"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2pPr>
            <a:lvl3pPr marL="341313"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3pPr>
            <a:lvl4pPr marL="458788" indent="-117475"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3088"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5pPr>
            <a:lvl6pPr marL="687388" indent="-114300"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134115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7pPr>
            <a:lvl8pPr marL="914400" indent="-114300"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134115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a:lstStyle>
          <a:p>
            <a:endParaRPr lang="en-US" sz="1500" dirty="0"/>
          </a:p>
          <a:p>
            <a:pPr marL="0" indent="0">
              <a:buNone/>
            </a:pPr>
            <a:r>
              <a:rPr lang="en-US" sz="1500" dirty="0"/>
              <a:t>  </a:t>
            </a:r>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p:txBody>
      </p:sp>
      <p:pic>
        <p:nvPicPr>
          <p:cNvPr id="8" name="Picture 7">
            <a:extLst>
              <a:ext uri="{FF2B5EF4-FFF2-40B4-BE49-F238E27FC236}">
                <a16:creationId xmlns:a16="http://schemas.microsoft.com/office/drawing/2014/main" id="{F9A3E35F-4BA8-415D-96B5-738A85DE7CCF}"/>
              </a:ext>
            </a:extLst>
          </p:cNvPr>
          <p:cNvPicPr>
            <a:picLocks noChangeAspect="1"/>
          </p:cNvPicPr>
          <p:nvPr/>
        </p:nvPicPr>
        <p:blipFill>
          <a:blip r:embed="rId2"/>
          <a:stretch>
            <a:fillRect/>
          </a:stretch>
        </p:blipFill>
        <p:spPr>
          <a:xfrm>
            <a:off x="1045845" y="1949281"/>
            <a:ext cx="3059361" cy="2407920"/>
          </a:xfrm>
          <a:prstGeom prst="rect">
            <a:avLst/>
          </a:prstGeom>
          <a:ln>
            <a:solidFill>
              <a:schemeClr val="accent1"/>
            </a:solidFill>
          </a:ln>
        </p:spPr>
      </p:pic>
      <p:sp>
        <p:nvSpPr>
          <p:cNvPr id="9" name="TextBox 8">
            <a:extLst>
              <a:ext uri="{FF2B5EF4-FFF2-40B4-BE49-F238E27FC236}">
                <a16:creationId xmlns:a16="http://schemas.microsoft.com/office/drawing/2014/main" id="{D764DA84-0B82-4A2F-943C-B8A11D1761D4}"/>
              </a:ext>
            </a:extLst>
          </p:cNvPr>
          <p:cNvSpPr txBox="1"/>
          <p:nvPr/>
        </p:nvSpPr>
        <p:spPr bwMode="gray">
          <a:xfrm>
            <a:off x="4451950" y="1988820"/>
            <a:ext cx="2647950" cy="2328843"/>
          </a:xfrm>
          <a:prstGeom prst="rect">
            <a:avLst/>
          </a:prstGeom>
          <a:noFill/>
        </p:spPr>
        <p:txBody>
          <a:bodyPr wrap="square" lIns="0" tIns="0" rIns="0" bIns="0" rtlCol="0">
            <a:spAutoFit/>
          </a:bodyPr>
          <a:lstStyle/>
          <a:p>
            <a:pPr>
              <a:spcBef>
                <a:spcPts val="500"/>
              </a:spcBef>
            </a:pPr>
            <a:r>
              <a:rPr lang="en-US" sz="1000" b="1" dirty="0">
                <a:solidFill>
                  <a:schemeClr val="accent6"/>
                </a:solidFill>
              </a:rPr>
              <a:t>Accessing the Help Center - </a:t>
            </a:r>
            <a:endParaRPr lang="en-US" sz="1000" b="1" dirty="0"/>
          </a:p>
          <a:p>
            <a:pPr>
              <a:spcBef>
                <a:spcPts val="500"/>
              </a:spcBef>
            </a:pPr>
            <a:r>
              <a:rPr lang="en-US" sz="900" b="1" dirty="0"/>
              <a:t>Step 1: </a:t>
            </a:r>
            <a:r>
              <a:rPr lang="en-US" sz="900" dirty="0"/>
              <a:t>Log in to Navigate</a:t>
            </a:r>
          </a:p>
          <a:p>
            <a:pPr>
              <a:spcBef>
                <a:spcPts val="500"/>
              </a:spcBef>
            </a:pPr>
            <a:endParaRPr lang="en-US" sz="900" dirty="0"/>
          </a:p>
          <a:p>
            <a:pPr>
              <a:spcBef>
                <a:spcPts val="500"/>
              </a:spcBef>
            </a:pPr>
            <a:r>
              <a:rPr lang="en-US" sz="900" b="1" dirty="0"/>
              <a:t>Step 2: </a:t>
            </a:r>
            <a:r>
              <a:rPr lang="en-US" sz="900" dirty="0"/>
              <a:t>Click on the question mark icon in the top right hand corner.</a:t>
            </a:r>
          </a:p>
          <a:p>
            <a:pPr>
              <a:spcBef>
                <a:spcPts val="500"/>
              </a:spcBef>
            </a:pPr>
            <a:endParaRPr lang="en-US" sz="900" dirty="0"/>
          </a:p>
          <a:p>
            <a:pPr>
              <a:spcBef>
                <a:spcPts val="500"/>
              </a:spcBef>
            </a:pPr>
            <a:r>
              <a:rPr lang="en-US" sz="900" b="1" dirty="0"/>
              <a:t>Step 3: </a:t>
            </a:r>
            <a:r>
              <a:rPr lang="en-US" sz="900" dirty="0"/>
              <a:t>Click Help Center &amp; Support Links from the drop down menu</a:t>
            </a:r>
          </a:p>
          <a:p>
            <a:pPr>
              <a:spcBef>
                <a:spcPts val="500"/>
              </a:spcBef>
            </a:pPr>
            <a:endParaRPr lang="en-US" sz="900" dirty="0"/>
          </a:p>
          <a:p>
            <a:pPr>
              <a:spcBef>
                <a:spcPts val="500"/>
              </a:spcBef>
            </a:pPr>
            <a:r>
              <a:rPr lang="en-US" sz="900" b="1" dirty="0"/>
              <a:t>Step 4: </a:t>
            </a:r>
            <a:r>
              <a:rPr lang="en-US" sz="900" dirty="0"/>
              <a:t>Select Help Center to be taken to articles and step by step instructions for Navigate features and workflows</a:t>
            </a:r>
          </a:p>
          <a:p>
            <a:pPr>
              <a:spcBef>
                <a:spcPts val="500"/>
              </a:spcBef>
            </a:pPr>
            <a:endParaRPr lang="en-US" sz="900" dirty="0"/>
          </a:p>
        </p:txBody>
      </p:sp>
      <p:pic>
        <p:nvPicPr>
          <p:cNvPr id="10" name="Picture 9">
            <a:extLst>
              <a:ext uri="{FF2B5EF4-FFF2-40B4-BE49-F238E27FC236}">
                <a16:creationId xmlns:a16="http://schemas.microsoft.com/office/drawing/2014/main" id="{34E6E75C-26C5-43D0-9ED8-089B85306F0A}"/>
              </a:ext>
            </a:extLst>
          </p:cNvPr>
          <p:cNvPicPr>
            <a:picLocks noChangeAspect="1"/>
          </p:cNvPicPr>
          <p:nvPr/>
        </p:nvPicPr>
        <p:blipFill>
          <a:blip r:embed="rId3"/>
          <a:stretch>
            <a:fillRect/>
          </a:stretch>
        </p:blipFill>
        <p:spPr>
          <a:xfrm>
            <a:off x="1129665" y="4654091"/>
            <a:ext cx="5194935" cy="2351917"/>
          </a:xfrm>
          <a:prstGeom prst="rect">
            <a:avLst/>
          </a:prstGeom>
          <a:ln>
            <a:solidFill>
              <a:schemeClr val="accent1"/>
            </a:solidFill>
          </a:ln>
        </p:spPr>
      </p:pic>
      <p:grpSp>
        <p:nvGrpSpPr>
          <p:cNvPr id="11" name="Group 10">
            <a:extLst>
              <a:ext uri="{FF2B5EF4-FFF2-40B4-BE49-F238E27FC236}">
                <a16:creationId xmlns:a16="http://schemas.microsoft.com/office/drawing/2014/main" id="{ADAA48DD-9658-4AE4-80BC-47322B614481}"/>
              </a:ext>
            </a:extLst>
          </p:cNvPr>
          <p:cNvGrpSpPr/>
          <p:nvPr/>
        </p:nvGrpSpPr>
        <p:grpSpPr>
          <a:xfrm>
            <a:off x="461458" y="7564219"/>
            <a:ext cx="6849485" cy="609964"/>
            <a:chOff x="474757" y="7536509"/>
            <a:chExt cx="6849485" cy="609964"/>
          </a:xfrm>
        </p:grpSpPr>
        <p:sp>
          <p:nvSpPr>
            <p:cNvPr id="12" name="Rectangle 11">
              <a:extLst>
                <a:ext uri="{FF2B5EF4-FFF2-40B4-BE49-F238E27FC236}">
                  <a16:creationId xmlns:a16="http://schemas.microsoft.com/office/drawing/2014/main" id="{2AA61CC6-B0DA-48CE-9316-9F82FD3E78B0}"/>
                </a:ext>
              </a:extLst>
            </p:cNvPr>
            <p:cNvSpPr/>
            <p:nvPr/>
          </p:nvSpPr>
          <p:spPr bwMode="gray">
            <a:xfrm>
              <a:off x="474757" y="7536509"/>
              <a:ext cx="6849485" cy="609964"/>
            </a:xfrm>
            <a:prstGeom prst="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E2DFD57-DEE3-4DC3-B69E-C715B8CDACF7}"/>
                </a:ext>
              </a:extLst>
            </p:cNvPr>
            <p:cNvSpPr txBox="1"/>
            <p:nvPr/>
          </p:nvSpPr>
          <p:spPr bwMode="gray">
            <a:xfrm>
              <a:off x="548287" y="7689879"/>
              <a:ext cx="6702424" cy="303225"/>
            </a:xfrm>
            <a:prstGeom prst="rect">
              <a:avLst/>
            </a:prstGeom>
            <a:noFill/>
          </p:spPr>
          <p:txBody>
            <a:bodyPr wrap="square" lIns="0" tIns="0" rIns="0" bIns="0" rtlCol="0">
              <a:spAutoFit/>
            </a:bodyPr>
            <a:lstStyle/>
            <a:p>
              <a:pPr algn="ctr">
                <a:lnSpc>
                  <a:spcPct val="120000"/>
                </a:lnSpc>
                <a:spcBef>
                  <a:spcPts val="800"/>
                </a:spcBef>
              </a:pPr>
              <a:r>
                <a:rPr lang="en-US" dirty="0">
                  <a:solidFill>
                    <a:schemeClr val="bg1"/>
                  </a:solidFill>
                  <a:latin typeface="+mj-lt"/>
                  <a:ea typeface="Verdana" panose="020B0604030504040204" pitchFamily="34" charset="0"/>
                  <a:cs typeface="Times New Roman" panose="02020603050405020304" pitchFamily="18" charset="0"/>
                </a:rPr>
                <a:t>Additional Questions?  Email </a:t>
              </a:r>
              <a:r>
                <a:rPr lang="en-US" u="sng" dirty="0">
                  <a:solidFill>
                    <a:srgbClr val="FF0000"/>
                  </a:solidFill>
                  <a:latin typeface="+mj-lt"/>
                </a:rPr>
                <a:t>xxx </a:t>
              </a:r>
              <a:r>
                <a:rPr lang="en-US" dirty="0">
                  <a:solidFill>
                    <a:schemeClr val="bg1"/>
                  </a:solidFill>
                  <a:latin typeface="+mj-lt"/>
                </a:rPr>
                <a:t>for support!</a:t>
              </a:r>
              <a:r>
                <a:rPr lang="en-US" dirty="0">
                  <a:solidFill>
                    <a:schemeClr val="bg1"/>
                  </a:solidFill>
                  <a:latin typeface="+mj-lt"/>
                  <a:ea typeface="Verdana" panose="020B0604030504040204" pitchFamily="34" charset="0"/>
                  <a:cs typeface="Times New Roman" panose="02020603050405020304" pitchFamily="18" charset="0"/>
                </a:rPr>
                <a:t> </a:t>
              </a:r>
              <a:endParaRPr lang="en-US" dirty="0">
                <a:solidFill>
                  <a:schemeClr val="bg1"/>
                </a:solidFill>
                <a:effectLst/>
                <a:latin typeface="+mj-lt"/>
                <a:ea typeface="Verdana" panose="020B0604030504040204" pitchFamily="34" charset="0"/>
                <a:cs typeface="Times New Roman" panose="02020603050405020304" pitchFamily="18" charset="0"/>
              </a:endParaRPr>
            </a:p>
          </p:txBody>
        </p:sp>
      </p:grpSp>
    </p:spTree>
    <p:extLst>
      <p:ext uri="{BB962C8B-B14F-4D97-AF65-F5344CB8AC3E}">
        <p14:creationId xmlns:p14="http://schemas.microsoft.com/office/powerpoint/2010/main" val="3371725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9"/>
          </p:nvPr>
        </p:nvSpPr>
        <p:spPr/>
        <p:txBody>
          <a:bodyPr/>
          <a:lstStyle/>
          <a:p>
            <a:endParaRPr lang="en-US"/>
          </a:p>
        </p:txBody>
      </p:sp>
      <p:sp>
        <p:nvSpPr>
          <p:cNvPr id="4" name="Text Placeholder 3"/>
          <p:cNvSpPr>
            <a:spLocks noGrp="1"/>
          </p:cNvSpPr>
          <p:nvPr>
            <p:ph type="body" sz="quarter" idx="43"/>
          </p:nvPr>
        </p:nvSpPr>
        <p:spPr/>
        <p:txBody>
          <a:bodyPr/>
          <a:lstStyle/>
          <a:p>
            <a:endParaRPr lang="en-US"/>
          </a:p>
        </p:txBody>
      </p:sp>
      <p:sp>
        <p:nvSpPr>
          <p:cNvPr id="5" name="Text Placeholder 4"/>
          <p:cNvSpPr>
            <a:spLocks noGrp="1"/>
          </p:cNvSpPr>
          <p:nvPr>
            <p:ph type="body" sz="quarter" idx="44"/>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Expectations: What should you be using Navigate for?</a:t>
            </a:r>
          </a:p>
        </p:txBody>
      </p:sp>
      <p:sp>
        <p:nvSpPr>
          <p:cNvPr id="12" name="Text Placeholder 11">
            <a:extLst>
              <a:ext uri="{FF2B5EF4-FFF2-40B4-BE49-F238E27FC236}">
                <a16:creationId xmlns:a16="http://schemas.microsoft.com/office/drawing/2014/main" id="{26FD9642-3A9F-4DED-B099-432E3876702B}"/>
              </a:ext>
            </a:extLst>
          </p:cNvPr>
          <p:cNvSpPr>
            <a:spLocks noGrp="1"/>
          </p:cNvSpPr>
          <p:nvPr>
            <p:ph type="body" sz="quarter" idx="28"/>
          </p:nvPr>
        </p:nvSpPr>
        <p:spPr/>
        <p:txBody>
          <a:bodyPr/>
          <a:lstStyle/>
          <a:p>
            <a:r>
              <a:rPr lang="en-US" dirty="0">
                <a:solidFill>
                  <a:srgbClr val="FF0000"/>
                </a:solidFill>
              </a:rPr>
              <a:t>CUSTOMIZE BY USER GROUP (See Example Below)</a:t>
            </a:r>
          </a:p>
        </p:txBody>
      </p:sp>
      <p:graphicFrame>
        <p:nvGraphicFramePr>
          <p:cNvPr id="2" name="Table 1">
            <a:extLst>
              <a:ext uri="{FF2B5EF4-FFF2-40B4-BE49-F238E27FC236}">
                <a16:creationId xmlns:a16="http://schemas.microsoft.com/office/drawing/2014/main" id="{B144CD95-6A13-4446-B170-BA49E4343B91}"/>
              </a:ext>
            </a:extLst>
          </p:cNvPr>
          <p:cNvGraphicFramePr>
            <a:graphicFrameLocks noGrp="1"/>
          </p:cNvGraphicFramePr>
          <p:nvPr>
            <p:extLst>
              <p:ext uri="{D42A27DB-BD31-4B8C-83A1-F6EECF244321}">
                <p14:modId xmlns:p14="http://schemas.microsoft.com/office/powerpoint/2010/main" val="1059954582"/>
              </p:ext>
            </p:extLst>
          </p:nvPr>
        </p:nvGraphicFramePr>
        <p:xfrm>
          <a:off x="508000" y="1509343"/>
          <a:ext cx="6751637" cy="4837514"/>
        </p:xfrm>
        <a:graphic>
          <a:graphicData uri="http://schemas.openxmlformats.org/drawingml/2006/table">
            <a:tbl>
              <a:tblPr firstRow="1" bandRow="1">
                <a:tableStyleId>{7DF18680-E054-41AD-8BC1-D1AEF772440D}</a:tableStyleId>
              </a:tblPr>
              <a:tblGrid>
                <a:gridCol w="1418523">
                  <a:extLst>
                    <a:ext uri="{9D8B030D-6E8A-4147-A177-3AD203B41FA5}">
                      <a16:colId xmlns:a16="http://schemas.microsoft.com/office/drawing/2014/main" val="3836671604"/>
                    </a:ext>
                  </a:extLst>
                </a:gridCol>
                <a:gridCol w="1661276">
                  <a:extLst>
                    <a:ext uri="{9D8B030D-6E8A-4147-A177-3AD203B41FA5}">
                      <a16:colId xmlns:a16="http://schemas.microsoft.com/office/drawing/2014/main" val="349726001"/>
                    </a:ext>
                  </a:extLst>
                </a:gridCol>
                <a:gridCol w="1981794">
                  <a:extLst>
                    <a:ext uri="{9D8B030D-6E8A-4147-A177-3AD203B41FA5}">
                      <a16:colId xmlns:a16="http://schemas.microsoft.com/office/drawing/2014/main" val="1092342973"/>
                    </a:ext>
                  </a:extLst>
                </a:gridCol>
                <a:gridCol w="1690044">
                  <a:extLst>
                    <a:ext uri="{9D8B030D-6E8A-4147-A177-3AD203B41FA5}">
                      <a16:colId xmlns:a16="http://schemas.microsoft.com/office/drawing/2014/main" val="4115619815"/>
                    </a:ext>
                  </a:extLst>
                </a:gridCol>
              </a:tblGrid>
              <a:tr h="456014">
                <a:tc>
                  <a:txBody>
                    <a:bodyPr/>
                    <a:lstStyle/>
                    <a:p>
                      <a:r>
                        <a:rPr lang="en-US" dirty="0"/>
                        <a:t>Workflow</a:t>
                      </a:r>
                    </a:p>
                  </a:txBody>
                  <a:tcPr/>
                </a:tc>
                <a:tc>
                  <a:txBody>
                    <a:bodyPr/>
                    <a:lstStyle/>
                    <a:p>
                      <a:r>
                        <a:rPr lang="en-US" dirty="0"/>
                        <a:t>Advisor </a:t>
                      </a:r>
                    </a:p>
                    <a:p>
                      <a:r>
                        <a:rPr lang="en-US" sz="600" i="1" dirty="0"/>
                        <a:t>Department Advisors, Faculty Graduate Advisors</a:t>
                      </a:r>
                      <a:endParaRPr lang="en-US" sz="700" i="1" dirty="0"/>
                    </a:p>
                  </a:txBody>
                  <a:tcPr/>
                </a:tc>
                <a:tc>
                  <a:txBody>
                    <a:bodyPr/>
                    <a:lstStyle/>
                    <a:p>
                      <a:r>
                        <a:rPr lang="en-US" dirty="0"/>
                        <a:t>Student Success Users</a:t>
                      </a:r>
                    </a:p>
                  </a:txBody>
                  <a:tcPr/>
                </a:tc>
                <a:tc>
                  <a:txBody>
                    <a:bodyPr/>
                    <a:lstStyle/>
                    <a:p>
                      <a:r>
                        <a:rPr lang="en-US" dirty="0"/>
                        <a:t>Faculty</a:t>
                      </a:r>
                    </a:p>
                  </a:txBody>
                  <a:tcPr/>
                </a:tc>
                <a:extLst>
                  <a:ext uri="{0D108BD9-81ED-4DB2-BD59-A6C34878D82A}">
                    <a16:rowId xmlns:a16="http://schemas.microsoft.com/office/drawing/2014/main" val="2866157083"/>
                  </a:ext>
                </a:extLst>
              </a:tr>
              <a:tr h="456014">
                <a:tc>
                  <a:txBody>
                    <a:bodyPr/>
                    <a:lstStyle/>
                    <a:p>
                      <a:r>
                        <a:rPr lang="en-US" sz="800" dirty="0">
                          <a:latin typeface="+mn-lt"/>
                        </a:rPr>
                        <a:t>Review student profile before appointment </a:t>
                      </a:r>
                    </a:p>
                  </a:txBody>
                  <a:tcPr/>
                </a:tc>
                <a:tc>
                  <a:txBody>
                    <a:bodyPr/>
                    <a:lstStyle/>
                    <a:p>
                      <a:pPr marL="171450" indent="-171450">
                        <a:buFontTx/>
                        <a:buChar char="-"/>
                      </a:pPr>
                      <a:r>
                        <a:rPr lang="en-US" sz="800" dirty="0">
                          <a:latin typeface="+mn-lt"/>
                        </a:rPr>
                        <a:t>Student Overview, </a:t>
                      </a:r>
                      <a:r>
                        <a:rPr lang="en-US" sz="800" i="1" dirty="0">
                          <a:latin typeface="+mn-lt"/>
                        </a:rPr>
                        <a:t>Categories</a:t>
                      </a:r>
                      <a:r>
                        <a:rPr lang="en-US" sz="800" dirty="0">
                          <a:latin typeface="+mn-lt"/>
                        </a:rPr>
                        <a:t>, Success Progress, History, Class Info, and Path tabs</a:t>
                      </a:r>
                    </a:p>
                  </a:txBody>
                  <a:tcPr/>
                </a:tc>
                <a:tc>
                  <a:txBody>
                    <a:bodyPr/>
                    <a:lstStyle/>
                    <a:p>
                      <a:pPr marL="171450" indent="-171450">
                        <a:buFontTx/>
                        <a:buChar char="-"/>
                      </a:pPr>
                      <a:r>
                        <a:rPr lang="en-US" sz="800" dirty="0">
                          <a:latin typeface="+mn-lt"/>
                        </a:rPr>
                        <a:t>Student Overview, </a:t>
                      </a:r>
                      <a:r>
                        <a:rPr lang="en-US" sz="800" i="1" dirty="0">
                          <a:latin typeface="+mn-lt"/>
                        </a:rPr>
                        <a:t>Categories</a:t>
                      </a:r>
                      <a:r>
                        <a:rPr lang="en-US" sz="800" dirty="0">
                          <a:latin typeface="+mn-lt"/>
                        </a:rPr>
                        <a:t>, Success Progress, History, Class Info, and Path tabs</a:t>
                      </a:r>
                    </a:p>
                  </a:txBody>
                  <a:tcPr/>
                </a:tc>
                <a:tc>
                  <a:txBody>
                    <a:bodyPr/>
                    <a:lstStyle/>
                    <a:p>
                      <a:pPr marL="171450" indent="-171450">
                        <a:buFontTx/>
                        <a:buChar char="-"/>
                      </a:pPr>
                      <a:r>
                        <a:rPr lang="en-US" sz="800" dirty="0">
                          <a:latin typeface="+mn-lt"/>
                        </a:rPr>
                        <a:t>Student Overview, History, Class Info, and Path tabs</a:t>
                      </a:r>
                    </a:p>
                  </a:txBody>
                  <a:tcPr/>
                </a:tc>
                <a:extLst>
                  <a:ext uri="{0D108BD9-81ED-4DB2-BD59-A6C34878D82A}">
                    <a16:rowId xmlns:a16="http://schemas.microsoft.com/office/drawing/2014/main" val="3219795725"/>
                  </a:ext>
                </a:extLst>
              </a:tr>
              <a:tr h="456014">
                <a:tc>
                  <a:txBody>
                    <a:bodyPr/>
                    <a:lstStyle/>
                    <a:p>
                      <a:r>
                        <a:rPr lang="en-US" sz="800" dirty="0">
                          <a:latin typeface="+mn-lt"/>
                        </a:rPr>
                        <a:t>Capture details about advising interactions</a:t>
                      </a:r>
                    </a:p>
                  </a:txBody>
                  <a:tcPr/>
                </a:tc>
                <a:tc>
                  <a:txBody>
                    <a:bodyPr/>
                    <a:lstStyle/>
                    <a:p>
                      <a:pPr marL="171450" marR="0" lvl="0" indent="-171450" algn="l" defTabSz="-114300" rtl="0" eaLnBrk="1" fontAlgn="auto" latinLnBrk="0" hangingPunct="1">
                        <a:lnSpc>
                          <a:spcPct val="100000"/>
                        </a:lnSpc>
                        <a:spcBef>
                          <a:spcPts val="300"/>
                        </a:spcBef>
                        <a:spcAft>
                          <a:spcPts val="0"/>
                        </a:spcAft>
                        <a:buClrTx/>
                        <a:buSzTx/>
                        <a:buFontTx/>
                        <a:buChar char="-"/>
                        <a:tabLst/>
                        <a:defRPr/>
                      </a:pPr>
                      <a:r>
                        <a:rPr lang="en-US" sz="800" dirty="0">
                          <a:latin typeface="+mn-lt"/>
                        </a:rPr>
                        <a:t>Add advising summary report after each appointment (Advising Care Unit)</a:t>
                      </a:r>
                    </a:p>
                    <a:p>
                      <a:pPr marL="171450" marR="0" lvl="0" indent="-171450" algn="l" defTabSz="-114300" rtl="0" eaLnBrk="1" fontAlgn="auto" latinLnBrk="0" hangingPunct="1">
                        <a:lnSpc>
                          <a:spcPct val="100000"/>
                        </a:lnSpc>
                        <a:spcBef>
                          <a:spcPts val="300"/>
                        </a:spcBef>
                        <a:spcAft>
                          <a:spcPts val="0"/>
                        </a:spcAft>
                        <a:buClrTx/>
                        <a:buSzTx/>
                        <a:buFontTx/>
                        <a:buChar char="-"/>
                        <a:tabLst/>
                        <a:defRPr/>
                      </a:pPr>
                      <a:r>
                        <a:rPr lang="en-US" sz="800" dirty="0">
                          <a:latin typeface="+mn-lt"/>
                        </a:rPr>
                        <a:t>Drop-ins: Student Profile -&gt; Report on Appointment</a:t>
                      </a:r>
                    </a:p>
                    <a:p>
                      <a:pPr marL="171450" marR="0" lvl="0" indent="-171450" algn="l" defTabSz="-114300" rtl="0" eaLnBrk="1" fontAlgn="auto" latinLnBrk="0" hangingPunct="1">
                        <a:lnSpc>
                          <a:spcPct val="100000"/>
                        </a:lnSpc>
                        <a:spcBef>
                          <a:spcPts val="300"/>
                        </a:spcBef>
                        <a:spcAft>
                          <a:spcPts val="0"/>
                        </a:spcAft>
                        <a:buClrTx/>
                        <a:buSzTx/>
                        <a:buFontTx/>
                        <a:buChar char="-"/>
                        <a:tabLst/>
                        <a:defRPr/>
                      </a:pPr>
                      <a:r>
                        <a:rPr lang="en-US" sz="800" dirty="0">
                          <a:latin typeface="+mn-lt"/>
                        </a:rPr>
                        <a:t>Campaigns: Upcoming Appointments tab</a:t>
                      </a:r>
                    </a:p>
                    <a:p>
                      <a:pPr marL="171450" marR="0" lvl="0" indent="-171450" algn="l" defTabSz="-114300" rtl="0" eaLnBrk="1" fontAlgn="auto" latinLnBrk="0" hangingPunct="1">
                        <a:lnSpc>
                          <a:spcPct val="100000"/>
                        </a:lnSpc>
                        <a:spcBef>
                          <a:spcPts val="300"/>
                        </a:spcBef>
                        <a:spcAft>
                          <a:spcPts val="0"/>
                        </a:spcAft>
                        <a:buClrTx/>
                        <a:buSzTx/>
                        <a:buFontTx/>
                        <a:buChar char="-"/>
                        <a:tabLst/>
                        <a:defRPr/>
                      </a:pPr>
                      <a:endParaRPr lang="en-US" sz="800" dirty="0">
                        <a:latin typeface="+mn-lt"/>
                      </a:endParaRPr>
                    </a:p>
                  </a:txBody>
                  <a:tcPr/>
                </a:tc>
                <a:tc>
                  <a:txBody>
                    <a:bodyPr/>
                    <a:lstStyle/>
                    <a:p>
                      <a:pPr marL="171450" marR="0" lvl="0" indent="-171450" algn="l" defTabSz="-114300" rtl="0" eaLnBrk="1" fontAlgn="auto" latinLnBrk="0" hangingPunct="1">
                        <a:lnSpc>
                          <a:spcPct val="100000"/>
                        </a:lnSpc>
                        <a:spcBef>
                          <a:spcPts val="300"/>
                        </a:spcBef>
                        <a:spcAft>
                          <a:spcPts val="0"/>
                        </a:spcAft>
                        <a:buClrTx/>
                        <a:buSzTx/>
                        <a:buFontTx/>
                        <a:buChar char="-"/>
                        <a:tabLst/>
                        <a:defRPr/>
                      </a:pPr>
                      <a:r>
                        <a:rPr lang="en-US" sz="800" dirty="0">
                          <a:latin typeface="+mn-lt"/>
                        </a:rPr>
                        <a:t>Phase II</a:t>
                      </a:r>
                    </a:p>
                  </a:txBody>
                  <a:tcPr/>
                </a:tc>
                <a:tc>
                  <a:txBody>
                    <a:bodyPr/>
                    <a:lstStyle/>
                    <a:p>
                      <a:pPr marL="171450" indent="-171450">
                        <a:buFontTx/>
                        <a:buChar char="-"/>
                      </a:pPr>
                      <a:r>
                        <a:rPr lang="en-US" sz="800" dirty="0">
                          <a:latin typeface="+mn-lt"/>
                        </a:rPr>
                        <a:t>Phase II</a:t>
                      </a:r>
                    </a:p>
                  </a:txBody>
                  <a:tcPr/>
                </a:tc>
                <a:extLst>
                  <a:ext uri="{0D108BD9-81ED-4DB2-BD59-A6C34878D82A}">
                    <a16:rowId xmlns:a16="http://schemas.microsoft.com/office/drawing/2014/main" val="1678999983"/>
                  </a:ext>
                </a:extLst>
              </a:tr>
              <a:tr h="456014">
                <a:tc>
                  <a:txBody>
                    <a:bodyPr/>
                    <a:lstStyle/>
                    <a:p>
                      <a:r>
                        <a:rPr lang="en-US" sz="800" dirty="0">
                          <a:solidFill>
                            <a:schemeClr val="tx1"/>
                          </a:solidFill>
                          <a:latin typeface="+mn-lt"/>
                        </a:rPr>
                        <a:t>Contact students through navigate</a:t>
                      </a:r>
                    </a:p>
                  </a:txBody>
                  <a:tcPr/>
                </a:tc>
                <a:tc>
                  <a:txBody>
                    <a:bodyPr/>
                    <a:lstStyle/>
                    <a:p>
                      <a:pPr marL="171450" indent="-171450">
                        <a:buFontTx/>
                        <a:buChar char="-"/>
                      </a:pPr>
                      <a:r>
                        <a:rPr lang="en-US" sz="800" dirty="0">
                          <a:solidFill>
                            <a:schemeClr val="tx1"/>
                          </a:solidFill>
                          <a:latin typeface="+mn-lt"/>
                        </a:rPr>
                        <a:t>Email and text students (see communication policy examples)</a:t>
                      </a:r>
                    </a:p>
                    <a:p>
                      <a:pPr marL="171450" indent="-171450">
                        <a:buFontTx/>
                        <a:buChar char="-"/>
                      </a:pPr>
                      <a:r>
                        <a:rPr lang="en-US" sz="800" dirty="0">
                          <a:solidFill>
                            <a:schemeClr val="tx1"/>
                          </a:solidFill>
                          <a:latin typeface="+mn-lt"/>
                        </a:rPr>
                        <a:t>Create Searches and Student Lists to contact students from Advanced Search</a:t>
                      </a:r>
                    </a:p>
                  </a:txBody>
                  <a:tcPr/>
                </a:tc>
                <a:tc>
                  <a:txBody>
                    <a:bodyPr/>
                    <a:lstStyle/>
                    <a:p>
                      <a:pPr marL="171450" indent="-171450">
                        <a:buFontTx/>
                        <a:buChar char="-"/>
                      </a:pPr>
                      <a:r>
                        <a:rPr lang="en-US" sz="800" dirty="0">
                          <a:solidFill>
                            <a:schemeClr val="tx1"/>
                          </a:solidFill>
                          <a:latin typeface="+mn-lt"/>
                        </a:rPr>
                        <a:t>Email and text students (see communication policy examples)</a:t>
                      </a:r>
                    </a:p>
                    <a:p>
                      <a:pPr marL="171450" indent="-171450">
                        <a:buFontTx/>
                        <a:buChar char="-"/>
                      </a:pPr>
                      <a:r>
                        <a:rPr lang="en-US" sz="800" dirty="0">
                          <a:solidFill>
                            <a:schemeClr val="tx1"/>
                          </a:solidFill>
                          <a:latin typeface="+mn-lt"/>
                        </a:rPr>
                        <a:t>Create Searches and Student Lists to contact students from Advanced Search</a:t>
                      </a:r>
                    </a:p>
                  </a:txBody>
                  <a:tcPr/>
                </a:tc>
                <a:tc>
                  <a:txBody>
                    <a:bodyPr/>
                    <a:lstStyle/>
                    <a:p>
                      <a:pPr marL="171450" marR="0" lvl="0" indent="-171450" algn="l" defTabSz="-114300" rtl="0" eaLnBrk="1" fontAlgn="auto" latinLnBrk="0" hangingPunct="1">
                        <a:lnSpc>
                          <a:spcPct val="100000"/>
                        </a:lnSpc>
                        <a:spcBef>
                          <a:spcPts val="300"/>
                        </a:spcBef>
                        <a:spcAft>
                          <a:spcPts val="0"/>
                        </a:spcAft>
                        <a:buClrTx/>
                        <a:buSzTx/>
                        <a:buFontTx/>
                        <a:buChar char="-"/>
                        <a:tabLst/>
                        <a:defRPr/>
                      </a:pPr>
                      <a:r>
                        <a:rPr lang="en-US" sz="800" dirty="0">
                          <a:solidFill>
                            <a:schemeClr val="tx1"/>
                          </a:solidFill>
                          <a:latin typeface="+mn-lt"/>
                        </a:rPr>
                        <a:t>Email and text students enrolled in your courses (see communication policy examples)</a:t>
                      </a:r>
                    </a:p>
                    <a:p>
                      <a:endParaRPr lang="en-US" sz="800" dirty="0">
                        <a:solidFill>
                          <a:schemeClr val="tx1"/>
                        </a:solidFill>
                        <a:latin typeface="+mn-lt"/>
                      </a:endParaRPr>
                    </a:p>
                  </a:txBody>
                  <a:tcPr/>
                </a:tc>
                <a:extLst>
                  <a:ext uri="{0D108BD9-81ED-4DB2-BD59-A6C34878D82A}">
                    <a16:rowId xmlns:a16="http://schemas.microsoft.com/office/drawing/2014/main" val="955472690"/>
                  </a:ext>
                </a:extLst>
              </a:tr>
              <a:tr h="456014">
                <a:tc>
                  <a:txBody>
                    <a:bodyPr/>
                    <a:lstStyle/>
                    <a:p>
                      <a:r>
                        <a:rPr lang="en-US" sz="800" dirty="0">
                          <a:solidFill>
                            <a:schemeClr val="tx1"/>
                          </a:solidFill>
                          <a:latin typeface="+mn-lt"/>
                        </a:rPr>
                        <a:t>Schedule appointments</a:t>
                      </a:r>
                    </a:p>
                  </a:txBody>
                  <a:tcPr/>
                </a:tc>
                <a:tc>
                  <a:txBody>
                    <a:bodyPr/>
                    <a:lstStyle/>
                    <a:p>
                      <a:pPr marL="171450" indent="-171450">
                        <a:buFontTx/>
                        <a:buChar char="-"/>
                      </a:pPr>
                      <a:r>
                        <a:rPr lang="en-US" sz="800" dirty="0">
                          <a:solidFill>
                            <a:schemeClr val="tx1"/>
                          </a:solidFill>
                          <a:latin typeface="+mn-lt"/>
                        </a:rPr>
                        <a:t>Set up availability for Appointments and Drop-Ins (Advising Care Unit)</a:t>
                      </a:r>
                    </a:p>
                    <a:p>
                      <a:pPr marL="171450" indent="-171450">
                        <a:buFontTx/>
                        <a:buChar char="-"/>
                      </a:pPr>
                      <a:r>
                        <a:rPr lang="en-US" sz="800" dirty="0">
                          <a:solidFill>
                            <a:schemeClr val="tx1"/>
                          </a:solidFill>
                          <a:latin typeface="+mn-lt"/>
                        </a:rPr>
                        <a:t>Appointment Campaign guidelines (Phase II)</a:t>
                      </a:r>
                    </a:p>
                  </a:txBody>
                  <a:tcPr/>
                </a:tc>
                <a:tc>
                  <a:txBody>
                    <a:bodyPr/>
                    <a:lstStyle/>
                    <a:p>
                      <a:pPr marL="171450" indent="-171450">
                        <a:buFontTx/>
                        <a:buChar char="-"/>
                      </a:pPr>
                      <a:r>
                        <a:rPr lang="en-US" sz="800" dirty="0">
                          <a:solidFill>
                            <a:schemeClr val="tx1"/>
                          </a:solidFill>
                          <a:latin typeface="+mn-lt"/>
                        </a:rPr>
                        <a:t>Phase II</a:t>
                      </a:r>
                    </a:p>
                  </a:txBody>
                  <a:tcPr/>
                </a:tc>
                <a:tc>
                  <a:txBody>
                    <a:bodyPr/>
                    <a:lstStyle/>
                    <a:p>
                      <a:pPr marL="171450" indent="-171450">
                        <a:buFontTx/>
                        <a:buChar char="-"/>
                      </a:pPr>
                      <a:r>
                        <a:rPr lang="en-US" sz="800" dirty="0">
                          <a:solidFill>
                            <a:schemeClr val="tx1"/>
                          </a:solidFill>
                          <a:latin typeface="+mn-lt"/>
                        </a:rPr>
                        <a:t>Phase II</a:t>
                      </a:r>
                    </a:p>
                  </a:txBody>
                  <a:tcPr/>
                </a:tc>
                <a:extLst>
                  <a:ext uri="{0D108BD9-81ED-4DB2-BD59-A6C34878D82A}">
                    <a16:rowId xmlns:a16="http://schemas.microsoft.com/office/drawing/2014/main" val="4280049733"/>
                  </a:ext>
                </a:extLst>
              </a:tr>
              <a:tr h="456014">
                <a:tc>
                  <a:txBody>
                    <a:bodyPr/>
                    <a:lstStyle/>
                    <a:p>
                      <a:r>
                        <a:rPr lang="en-US" sz="800" dirty="0">
                          <a:solidFill>
                            <a:schemeClr val="tx1"/>
                          </a:solidFill>
                          <a:latin typeface="+mn-lt"/>
                        </a:rPr>
                        <a:t>Issue alerts </a:t>
                      </a:r>
                    </a:p>
                  </a:txBody>
                  <a:tcPr/>
                </a:tc>
                <a:tc>
                  <a:txBody>
                    <a:bodyPr/>
                    <a:lstStyle/>
                    <a:p>
                      <a:pPr marL="171450" indent="-171450">
                        <a:buFontTx/>
                        <a:buChar char="-"/>
                      </a:pPr>
                      <a:r>
                        <a:rPr lang="en-US" sz="800" dirty="0">
                          <a:solidFill>
                            <a:schemeClr val="tx1"/>
                          </a:solidFill>
                          <a:latin typeface="+mn-lt"/>
                        </a:rPr>
                        <a:t>Phase II</a:t>
                      </a:r>
                    </a:p>
                  </a:txBody>
                  <a:tcPr/>
                </a:tc>
                <a:tc>
                  <a:txBody>
                    <a:bodyPr/>
                    <a:lstStyle/>
                    <a:p>
                      <a:pPr marL="171450" indent="-171450">
                        <a:buFontTx/>
                        <a:buChar char="-"/>
                      </a:pPr>
                      <a:r>
                        <a:rPr lang="en-US" sz="800" dirty="0">
                          <a:solidFill>
                            <a:schemeClr val="tx1"/>
                          </a:solidFill>
                          <a:latin typeface="+mn-lt"/>
                        </a:rPr>
                        <a:t>Issue an Alert on students for referrals</a:t>
                      </a:r>
                    </a:p>
                    <a:p>
                      <a:pPr marL="171450" indent="-171450">
                        <a:buFontTx/>
                        <a:buChar char="-"/>
                      </a:pPr>
                      <a:r>
                        <a:rPr lang="en-US" sz="800" dirty="0">
                          <a:solidFill>
                            <a:schemeClr val="tx1"/>
                          </a:solidFill>
                          <a:latin typeface="+mn-lt"/>
                        </a:rPr>
                        <a:t>Manage assigned cases</a:t>
                      </a:r>
                    </a:p>
                    <a:p>
                      <a:pPr marL="0" indent="0">
                        <a:buFontTx/>
                        <a:buNone/>
                      </a:pPr>
                      <a:endParaRPr lang="en-US" sz="800" dirty="0">
                        <a:solidFill>
                          <a:schemeClr val="tx1"/>
                        </a:solidFill>
                        <a:latin typeface="+mn-lt"/>
                      </a:endParaRPr>
                    </a:p>
                  </a:txBody>
                  <a:tcPr/>
                </a:tc>
                <a:tc>
                  <a:txBody>
                    <a:bodyPr/>
                    <a:lstStyle/>
                    <a:p>
                      <a:pPr marL="171450" indent="-171450">
                        <a:buFontTx/>
                        <a:buChar char="-"/>
                      </a:pPr>
                      <a:r>
                        <a:rPr lang="en-US" sz="800" dirty="0">
                          <a:solidFill>
                            <a:schemeClr val="tx1"/>
                          </a:solidFill>
                          <a:latin typeface="+mn-lt"/>
                        </a:rPr>
                        <a:t>Issue an Alert on students for referrals</a:t>
                      </a:r>
                    </a:p>
                    <a:p>
                      <a:pPr marL="171450" indent="-171450">
                        <a:buFontTx/>
                        <a:buChar char="-"/>
                      </a:pPr>
                      <a:r>
                        <a:rPr lang="en-US" sz="800" dirty="0">
                          <a:solidFill>
                            <a:schemeClr val="tx1"/>
                          </a:solidFill>
                          <a:latin typeface="+mn-lt"/>
                        </a:rPr>
                        <a:t>Progress Reports</a:t>
                      </a:r>
                    </a:p>
                  </a:txBody>
                  <a:tcPr/>
                </a:tc>
                <a:extLst>
                  <a:ext uri="{0D108BD9-81ED-4DB2-BD59-A6C34878D82A}">
                    <a16:rowId xmlns:a16="http://schemas.microsoft.com/office/drawing/2014/main" val="1466181356"/>
                  </a:ext>
                </a:extLst>
              </a:tr>
            </a:tbl>
          </a:graphicData>
        </a:graphic>
      </p:graphicFrame>
    </p:spTree>
    <p:extLst>
      <p:ext uri="{BB962C8B-B14F-4D97-AF65-F5344CB8AC3E}">
        <p14:creationId xmlns:p14="http://schemas.microsoft.com/office/powerpoint/2010/main" val="409088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r>
              <a:rPr lang="en-US" b="1" dirty="0">
                <a:solidFill>
                  <a:schemeClr val="accent6"/>
                </a:solidFill>
              </a:rPr>
              <a:t>Availability</a:t>
            </a:r>
          </a:p>
        </p:txBody>
      </p:sp>
      <p:sp>
        <p:nvSpPr>
          <p:cNvPr id="3" name="Text Placeholder 2"/>
          <p:cNvSpPr>
            <a:spLocks noGrp="1"/>
          </p:cNvSpPr>
          <p:nvPr>
            <p:ph type="body" sz="quarter" idx="29"/>
          </p:nvPr>
        </p:nvSpPr>
        <p:spPr/>
        <p:txBody>
          <a:bodyPr/>
          <a:lstStyle/>
          <a:p>
            <a:endParaRPr lang="en-US"/>
          </a:p>
        </p:txBody>
      </p:sp>
      <p:sp>
        <p:nvSpPr>
          <p:cNvPr id="4" name="Text Placeholder 3"/>
          <p:cNvSpPr>
            <a:spLocks noGrp="1"/>
          </p:cNvSpPr>
          <p:nvPr>
            <p:ph type="body" sz="quarter" idx="43"/>
          </p:nvPr>
        </p:nvSpPr>
        <p:spPr/>
        <p:txBody>
          <a:bodyPr/>
          <a:lstStyle/>
          <a:p>
            <a:endParaRPr lang="en-US"/>
          </a:p>
        </p:txBody>
      </p:sp>
      <p:sp>
        <p:nvSpPr>
          <p:cNvPr id="5" name="Text Placeholder 4"/>
          <p:cNvSpPr>
            <a:spLocks noGrp="1"/>
          </p:cNvSpPr>
          <p:nvPr>
            <p:ph type="body" sz="quarter" idx="44"/>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A: Setting Up Your Availability</a:t>
            </a:r>
          </a:p>
        </p:txBody>
      </p:sp>
      <p:sp>
        <p:nvSpPr>
          <p:cNvPr id="7" name="TextBox 6"/>
          <p:cNvSpPr txBox="1"/>
          <p:nvPr/>
        </p:nvSpPr>
        <p:spPr bwMode="gray">
          <a:xfrm>
            <a:off x="507999" y="1466850"/>
            <a:ext cx="6754019" cy="276999"/>
          </a:xfrm>
          <a:prstGeom prst="rect">
            <a:avLst/>
          </a:prstGeom>
          <a:noFill/>
        </p:spPr>
        <p:txBody>
          <a:bodyPr wrap="square" lIns="0" tIns="0" rIns="0" bIns="0" rtlCol="0">
            <a:spAutoFit/>
          </a:bodyPr>
          <a:lstStyle/>
          <a:p>
            <a:pPr>
              <a:spcBef>
                <a:spcPts val="500"/>
              </a:spcBef>
            </a:pPr>
            <a:r>
              <a:rPr lang="en-US" sz="900" dirty="0"/>
              <a:t>As a new user, the first thing you need to do is set up availability so that students can schedule appointments to see you. It is important to note that locations and services are created by university administrators. </a:t>
            </a:r>
          </a:p>
        </p:txBody>
      </p:sp>
      <p:sp>
        <p:nvSpPr>
          <p:cNvPr id="9" name="TextBox 8"/>
          <p:cNvSpPr txBox="1"/>
          <p:nvPr/>
        </p:nvSpPr>
        <p:spPr bwMode="gray">
          <a:xfrm>
            <a:off x="4022090" y="4536609"/>
            <a:ext cx="3143412" cy="3906198"/>
          </a:xfrm>
          <a:prstGeom prst="rect">
            <a:avLst/>
          </a:prstGeom>
          <a:noFill/>
        </p:spPr>
        <p:txBody>
          <a:bodyPr wrap="square" lIns="0" tIns="0" rIns="0" bIns="0" rtlCol="0">
            <a:spAutoFit/>
          </a:bodyPr>
          <a:lstStyle/>
          <a:p>
            <a:pPr>
              <a:spcBef>
                <a:spcPts val="500"/>
              </a:spcBef>
            </a:pPr>
            <a:r>
              <a:rPr lang="en-US" sz="1000" b="1" dirty="0">
                <a:solidFill>
                  <a:schemeClr val="accent6"/>
                </a:solidFill>
              </a:rPr>
              <a:t>Add Time </a:t>
            </a:r>
            <a:r>
              <a:rPr lang="en-US" sz="1000" b="1" dirty="0"/>
              <a:t>- </a:t>
            </a:r>
          </a:p>
          <a:p>
            <a:pPr>
              <a:spcBef>
                <a:spcPts val="500"/>
              </a:spcBef>
            </a:pPr>
            <a:r>
              <a:rPr lang="en-US" sz="900" b="1" dirty="0"/>
              <a:t>Step 1: </a:t>
            </a:r>
            <a:r>
              <a:rPr lang="en-US" sz="900" dirty="0"/>
              <a:t>Click the Add Time button in the Actions Menu</a:t>
            </a:r>
          </a:p>
          <a:p>
            <a:pPr>
              <a:spcBef>
                <a:spcPts val="500"/>
              </a:spcBef>
            </a:pPr>
            <a:endParaRPr lang="en-US" sz="900" dirty="0"/>
          </a:p>
          <a:p>
            <a:pPr>
              <a:spcBef>
                <a:spcPts val="500"/>
              </a:spcBef>
            </a:pPr>
            <a:r>
              <a:rPr lang="en-US" sz="900" b="1" dirty="0"/>
              <a:t>Step 2: </a:t>
            </a:r>
            <a:r>
              <a:rPr lang="en-US" sz="900" dirty="0"/>
              <a:t>Select the days and times when you are available to meet with students. </a:t>
            </a:r>
          </a:p>
          <a:p>
            <a:pPr>
              <a:spcBef>
                <a:spcPts val="500"/>
              </a:spcBef>
            </a:pPr>
            <a:endParaRPr lang="en-US" sz="900" dirty="0"/>
          </a:p>
          <a:p>
            <a:pPr>
              <a:spcBef>
                <a:spcPts val="500"/>
              </a:spcBef>
            </a:pPr>
            <a:r>
              <a:rPr lang="en-US" sz="900" b="1" dirty="0"/>
              <a:t>Step 3: </a:t>
            </a:r>
            <a:r>
              <a:rPr lang="en-US" sz="900" dirty="0"/>
              <a:t>Select whether you will meet with students via appointments or drop-ins during that time. The campaign option is availability reserved specifically as dedicated time for targeted students to make appointments with you.</a:t>
            </a:r>
          </a:p>
          <a:p>
            <a:pPr>
              <a:spcBef>
                <a:spcPts val="500"/>
              </a:spcBef>
            </a:pPr>
            <a:endParaRPr lang="en-US" sz="900" dirty="0"/>
          </a:p>
          <a:p>
            <a:pPr>
              <a:spcBef>
                <a:spcPts val="500"/>
              </a:spcBef>
            </a:pPr>
            <a:r>
              <a:rPr lang="en-US" sz="900" b="1" dirty="0"/>
              <a:t>Step 4: </a:t>
            </a:r>
            <a:r>
              <a:rPr lang="en-US" sz="900" dirty="0"/>
              <a:t>Choose the location where you will be available.</a:t>
            </a:r>
          </a:p>
          <a:p>
            <a:pPr>
              <a:spcBef>
                <a:spcPts val="500"/>
              </a:spcBef>
            </a:pPr>
            <a:endParaRPr lang="en-US" sz="900" dirty="0"/>
          </a:p>
          <a:p>
            <a:pPr>
              <a:spcBef>
                <a:spcPts val="500"/>
              </a:spcBef>
            </a:pPr>
            <a:r>
              <a:rPr lang="en-US" sz="900" b="1" dirty="0"/>
              <a:t>Step 5: </a:t>
            </a:r>
            <a:r>
              <a:rPr lang="en-US" sz="900" dirty="0"/>
              <a:t>Select which student services you can provide to students during this availability. Note: Leaving this student services field empty means you will appear to be available for all advising student services.</a:t>
            </a:r>
          </a:p>
          <a:p>
            <a:pPr>
              <a:spcBef>
                <a:spcPts val="500"/>
              </a:spcBef>
            </a:pPr>
            <a:endParaRPr lang="en-US" sz="900" dirty="0"/>
          </a:p>
          <a:p>
            <a:pPr>
              <a:spcBef>
                <a:spcPts val="500"/>
              </a:spcBef>
            </a:pPr>
            <a:r>
              <a:rPr lang="en-US" sz="900" b="1" dirty="0"/>
              <a:t>Steps 6-8 Continued on next page…</a:t>
            </a:r>
          </a:p>
        </p:txBody>
      </p:sp>
      <p:pic>
        <p:nvPicPr>
          <p:cNvPr id="11" name="Picture 10">
            <a:extLst>
              <a:ext uri="{FF2B5EF4-FFF2-40B4-BE49-F238E27FC236}">
                <a16:creationId xmlns:a16="http://schemas.microsoft.com/office/drawing/2014/main" id="{1CA53ACB-5089-485A-8D53-0DB52244B6CF}"/>
              </a:ext>
            </a:extLst>
          </p:cNvPr>
          <p:cNvPicPr>
            <a:picLocks noChangeAspect="1"/>
          </p:cNvPicPr>
          <p:nvPr/>
        </p:nvPicPr>
        <p:blipFill>
          <a:blip r:embed="rId2"/>
          <a:stretch>
            <a:fillRect/>
          </a:stretch>
        </p:blipFill>
        <p:spPr>
          <a:xfrm>
            <a:off x="489488" y="2218925"/>
            <a:ext cx="6852762" cy="2364685"/>
          </a:xfrm>
          <a:prstGeom prst="rect">
            <a:avLst/>
          </a:prstGeom>
        </p:spPr>
      </p:pic>
      <p:pic>
        <p:nvPicPr>
          <p:cNvPr id="8" name="Picture 7">
            <a:extLst>
              <a:ext uri="{FF2B5EF4-FFF2-40B4-BE49-F238E27FC236}">
                <a16:creationId xmlns:a16="http://schemas.microsoft.com/office/drawing/2014/main" id="{A1308C6B-7165-4CCF-AEFC-F12E603E75D9}"/>
              </a:ext>
            </a:extLst>
          </p:cNvPr>
          <p:cNvPicPr>
            <a:picLocks noChangeAspect="1"/>
          </p:cNvPicPr>
          <p:nvPr/>
        </p:nvPicPr>
        <p:blipFill>
          <a:blip r:embed="rId3"/>
          <a:stretch>
            <a:fillRect/>
          </a:stretch>
        </p:blipFill>
        <p:spPr>
          <a:xfrm>
            <a:off x="651894" y="4517454"/>
            <a:ext cx="3012283" cy="4430185"/>
          </a:xfrm>
          <a:prstGeom prst="rect">
            <a:avLst/>
          </a:prstGeom>
        </p:spPr>
      </p:pic>
    </p:spTree>
    <p:extLst>
      <p:ext uri="{BB962C8B-B14F-4D97-AF65-F5344CB8AC3E}">
        <p14:creationId xmlns:p14="http://schemas.microsoft.com/office/powerpoint/2010/main" val="415744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9"/>
          </p:nvPr>
        </p:nvSpPr>
        <p:spPr/>
        <p:txBody>
          <a:bodyPr/>
          <a:lstStyle/>
          <a:p>
            <a:endParaRPr lang="en-US"/>
          </a:p>
        </p:txBody>
      </p:sp>
      <p:sp>
        <p:nvSpPr>
          <p:cNvPr id="4" name="Text Placeholder 3"/>
          <p:cNvSpPr>
            <a:spLocks noGrp="1"/>
          </p:cNvSpPr>
          <p:nvPr>
            <p:ph type="body" sz="quarter" idx="43"/>
          </p:nvPr>
        </p:nvSpPr>
        <p:spPr/>
        <p:txBody>
          <a:bodyPr/>
          <a:lstStyle/>
          <a:p>
            <a:endParaRPr lang="en-US"/>
          </a:p>
        </p:txBody>
      </p:sp>
      <p:sp>
        <p:nvSpPr>
          <p:cNvPr id="5" name="Text Placeholder 4"/>
          <p:cNvSpPr>
            <a:spLocks noGrp="1"/>
          </p:cNvSpPr>
          <p:nvPr>
            <p:ph type="body" sz="quarter" idx="44"/>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A: Setting Up Your Availability</a:t>
            </a:r>
          </a:p>
        </p:txBody>
      </p:sp>
      <p:sp>
        <p:nvSpPr>
          <p:cNvPr id="7" name="TextBox 6"/>
          <p:cNvSpPr txBox="1"/>
          <p:nvPr/>
        </p:nvSpPr>
        <p:spPr bwMode="gray">
          <a:xfrm>
            <a:off x="3886200" y="1332247"/>
            <a:ext cx="3217333" cy="2590453"/>
          </a:xfrm>
          <a:prstGeom prst="rect">
            <a:avLst/>
          </a:prstGeom>
          <a:noFill/>
        </p:spPr>
        <p:txBody>
          <a:bodyPr wrap="square" lIns="0" tIns="0" rIns="0" bIns="0" rtlCol="0">
            <a:spAutoFit/>
          </a:bodyPr>
          <a:lstStyle/>
          <a:p>
            <a:pPr>
              <a:spcBef>
                <a:spcPts val="500"/>
              </a:spcBef>
            </a:pPr>
            <a:endParaRPr lang="en-US" sz="900" b="1" dirty="0"/>
          </a:p>
          <a:p>
            <a:pPr>
              <a:spcBef>
                <a:spcPts val="500"/>
              </a:spcBef>
            </a:pPr>
            <a:r>
              <a:rPr lang="en-US" sz="900" b="1" dirty="0"/>
              <a:t>Step 6: </a:t>
            </a:r>
            <a:r>
              <a:rPr lang="en-US" sz="900" dirty="0"/>
              <a:t>Use the Special Instructions box under “Add Availability” to include personalized information, such as your office room number and location.</a:t>
            </a:r>
            <a:endParaRPr lang="en-US" sz="800" dirty="0"/>
          </a:p>
          <a:p>
            <a:pPr>
              <a:spcBef>
                <a:spcPts val="500"/>
              </a:spcBef>
            </a:pPr>
            <a:endParaRPr lang="en-US" sz="900" b="1" dirty="0"/>
          </a:p>
          <a:p>
            <a:pPr>
              <a:spcBef>
                <a:spcPts val="500"/>
              </a:spcBef>
            </a:pPr>
            <a:r>
              <a:rPr lang="en-US" sz="900" b="1" dirty="0"/>
              <a:t>Step 7: </a:t>
            </a:r>
            <a:r>
              <a:rPr lang="en-US" sz="900" dirty="0"/>
              <a:t>Click the Save button.</a:t>
            </a:r>
          </a:p>
          <a:p>
            <a:pPr>
              <a:spcBef>
                <a:spcPts val="500"/>
              </a:spcBef>
            </a:pPr>
            <a:endParaRPr lang="en-US" sz="900" dirty="0"/>
          </a:p>
          <a:p>
            <a:pPr>
              <a:spcBef>
                <a:spcPts val="500"/>
              </a:spcBef>
            </a:pPr>
            <a:r>
              <a:rPr lang="en-US" sz="900" b="1" dirty="0"/>
              <a:t>Step 8:  </a:t>
            </a:r>
            <a:r>
              <a:rPr lang="en-US" sz="900" dirty="0"/>
              <a:t>Repeat this process until all of your availabilities have been defined.  </a:t>
            </a:r>
          </a:p>
          <a:p>
            <a:pPr marL="171450" indent="-171450">
              <a:spcBef>
                <a:spcPts val="500"/>
              </a:spcBef>
              <a:buFont typeface="Arial" panose="020B0604020202020204" pitchFamily="34" charset="0"/>
              <a:buChar char="•"/>
            </a:pPr>
            <a:r>
              <a:rPr lang="en-US" sz="900" dirty="0"/>
              <a:t>You can have as much availability as needed. </a:t>
            </a:r>
          </a:p>
          <a:p>
            <a:pPr marL="171450" indent="-171450">
              <a:spcBef>
                <a:spcPts val="500"/>
              </a:spcBef>
              <a:buFont typeface="Arial" panose="020B0604020202020204" pitchFamily="34" charset="0"/>
              <a:buChar char="•"/>
            </a:pPr>
            <a:r>
              <a:rPr lang="en-US" sz="900" dirty="0"/>
              <a:t>Creating multiple availabilities will enable you to set aside specific blocks for specific services (registration advising for example) or meeting types (drop ins vs. scheduled appointments)</a:t>
            </a:r>
          </a:p>
          <a:p>
            <a:pPr>
              <a:spcBef>
                <a:spcPts val="500"/>
              </a:spcBef>
            </a:pPr>
            <a:endParaRPr lang="en-US" sz="900" dirty="0"/>
          </a:p>
        </p:txBody>
      </p:sp>
      <p:pic>
        <p:nvPicPr>
          <p:cNvPr id="2" name="Picture 1"/>
          <p:cNvPicPr>
            <a:picLocks noChangeAspect="1"/>
          </p:cNvPicPr>
          <p:nvPr/>
        </p:nvPicPr>
        <p:blipFill>
          <a:blip r:embed="rId2"/>
          <a:stretch>
            <a:fillRect/>
          </a:stretch>
        </p:blipFill>
        <p:spPr>
          <a:xfrm>
            <a:off x="441875" y="1457649"/>
            <a:ext cx="3373438" cy="1886839"/>
          </a:xfrm>
          <a:prstGeom prst="rect">
            <a:avLst/>
          </a:prstGeom>
        </p:spPr>
      </p:pic>
      <p:sp>
        <p:nvSpPr>
          <p:cNvPr id="10" name="TextBox 9"/>
          <p:cNvSpPr txBox="1"/>
          <p:nvPr/>
        </p:nvSpPr>
        <p:spPr bwMode="gray">
          <a:xfrm>
            <a:off x="626533" y="4564086"/>
            <a:ext cx="6635486" cy="2449388"/>
          </a:xfrm>
          <a:prstGeom prst="rect">
            <a:avLst/>
          </a:prstGeom>
          <a:noFill/>
        </p:spPr>
        <p:txBody>
          <a:bodyPr wrap="square" lIns="0" tIns="0" rIns="0" bIns="0" rtlCol="0">
            <a:spAutoFit/>
          </a:bodyPr>
          <a:lstStyle/>
          <a:p>
            <a:pPr>
              <a:spcBef>
                <a:spcPts val="500"/>
              </a:spcBef>
            </a:pPr>
            <a:r>
              <a:rPr lang="en-US" sz="1000" b="1" u="sng" dirty="0"/>
              <a:t>Editing Availability: </a:t>
            </a:r>
          </a:p>
          <a:p>
            <a:pPr>
              <a:spcBef>
                <a:spcPts val="500"/>
              </a:spcBef>
            </a:pPr>
            <a:r>
              <a:rPr lang="en-US" sz="1000" dirty="0"/>
              <a:t> </a:t>
            </a:r>
          </a:p>
          <a:p>
            <a:pPr>
              <a:spcBef>
                <a:spcPts val="500"/>
              </a:spcBef>
            </a:pPr>
            <a:r>
              <a:rPr lang="en-US" sz="1000" b="1" dirty="0">
                <a:solidFill>
                  <a:schemeClr val="accent6"/>
                </a:solidFill>
              </a:rPr>
              <a:t>Copy Time </a:t>
            </a:r>
            <a:r>
              <a:rPr lang="en-US" sz="1000" dirty="0"/>
              <a:t>- to copy a time, select the time you would like to copy and then click the Copy Time button. The availabilities will be copied and a dialog will open allowing you to make edits or to save your newly created availability. </a:t>
            </a:r>
            <a:br>
              <a:rPr lang="en-US" sz="1000" dirty="0"/>
            </a:br>
            <a:endParaRPr lang="en-US" sz="1000" dirty="0"/>
          </a:p>
          <a:p>
            <a:pPr>
              <a:spcBef>
                <a:spcPts val="500"/>
              </a:spcBef>
            </a:pPr>
            <a:r>
              <a:rPr lang="en-US" sz="1000" b="1" dirty="0">
                <a:solidFill>
                  <a:schemeClr val="accent6"/>
                </a:solidFill>
              </a:rPr>
              <a:t>Delete Time- </a:t>
            </a:r>
            <a:r>
              <a:rPr lang="en-US" sz="1000" dirty="0"/>
              <a:t>to delete your time, simply select the time and click the Delete Time button. </a:t>
            </a:r>
          </a:p>
          <a:p>
            <a:pPr>
              <a:spcBef>
                <a:spcPts val="500"/>
              </a:spcBef>
            </a:pPr>
            <a:endParaRPr lang="en-US" sz="1000" dirty="0"/>
          </a:p>
          <a:p>
            <a:pPr>
              <a:spcBef>
                <a:spcPts val="500"/>
              </a:spcBef>
            </a:pPr>
            <a:r>
              <a:rPr lang="en-US" sz="1000" b="1" dirty="0">
                <a:solidFill>
                  <a:schemeClr val="accent6"/>
                </a:solidFill>
              </a:rPr>
              <a:t>Group Appointments - </a:t>
            </a:r>
            <a:r>
              <a:rPr lang="en-US" sz="1000" dirty="0"/>
              <a:t>You are now able to create availability for group appointments by indicating how many students are able to schedule into the same appointment. </a:t>
            </a:r>
            <a:endParaRPr lang="en-US" sz="900" dirty="0"/>
          </a:p>
          <a:p>
            <a:pPr>
              <a:spcBef>
                <a:spcPts val="500"/>
              </a:spcBef>
            </a:pPr>
            <a:br>
              <a:rPr lang="en-US" sz="1000" dirty="0"/>
            </a:br>
            <a:endParaRPr lang="en-US" sz="1000" dirty="0"/>
          </a:p>
          <a:p>
            <a:pPr>
              <a:spcBef>
                <a:spcPts val="500"/>
              </a:spcBef>
            </a:pPr>
            <a:r>
              <a:rPr lang="en-US" sz="1000" b="1" dirty="0">
                <a:solidFill>
                  <a:schemeClr val="accent6"/>
                </a:solidFill>
              </a:rPr>
              <a:t>Inactive availabilities </a:t>
            </a:r>
            <a:r>
              <a:rPr lang="en-US" sz="1000" dirty="0"/>
              <a:t>are highlighted in red in the Times Available grid.</a:t>
            </a:r>
          </a:p>
        </p:txBody>
      </p:sp>
      <p:sp>
        <p:nvSpPr>
          <p:cNvPr id="8" name="Rectangle 7">
            <a:extLst>
              <a:ext uri="{FF2B5EF4-FFF2-40B4-BE49-F238E27FC236}">
                <a16:creationId xmlns:a16="http://schemas.microsoft.com/office/drawing/2014/main" id="{C5139E60-F247-4B95-AC71-A070E7CDF2B0}"/>
              </a:ext>
            </a:extLst>
          </p:cNvPr>
          <p:cNvSpPr/>
          <p:nvPr/>
        </p:nvSpPr>
        <p:spPr bwMode="gray">
          <a:xfrm>
            <a:off x="472355" y="4448471"/>
            <a:ext cx="6868160" cy="29718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57241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0382" y="1110761"/>
            <a:ext cx="6751637" cy="200055"/>
          </a:xfrm>
        </p:spPr>
        <p:txBody>
          <a:bodyPr/>
          <a:lstStyle/>
          <a:p>
            <a:r>
              <a:rPr lang="en-US" b="1" dirty="0">
                <a:solidFill>
                  <a:schemeClr val="accent6"/>
                </a:solidFill>
              </a:rPr>
              <a:t>Integrating Your Calendar</a:t>
            </a:r>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B: Sync Your Outlook Calendar</a:t>
            </a:r>
          </a:p>
        </p:txBody>
      </p:sp>
      <p:sp>
        <p:nvSpPr>
          <p:cNvPr id="7" name="TextBox 6"/>
          <p:cNvSpPr txBox="1"/>
          <p:nvPr/>
        </p:nvSpPr>
        <p:spPr bwMode="gray">
          <a:xfrm>
            <a:off x="553926" y="1492976"/>
            <a:ext cx="6754019" cy="415498"/>
          </a:xfrm>
          <a:prstGeom prst="rect">
            <a:avLst/>
          </a:prstGeom>
          <a:noFill/>
        </p:spPr>
        <p:txBody>
          <a:bodyPr wrap="square" lIns="0" tIns="0" rIns="0" bIns="0" rtlCol="0">
            <a:spAutoFit/>
          </a:bodyPr>
          <a:lstStyle/>
          <a:p>
            <a:pPr>
              <a:spcBef>
                <a:spcPts val="500"/>
              </a:spcBef>
            </a:pPr>
            <a:r>
              <a:rPr lang="en-US" sz="900" dirty="0"/>
              <a:t>The availability you set up within Navigate dictates students’ ability to schedule appointments with you. You have the added option to integrate your calendar with the Navigate platform to pull in Free/Busy times from your personal calendar and push appointments scheduled in Navigate to your personal calendar. </a:t>
            </a:r>
          </a:p>
        </p:txBody>
      </p:sp>
      <p:sp>
        <p:nvSpPr>
          <p:cNvPr id="9" name="TextBox 8"/>
          <p:cNvSpPr txBox="1"/>
          <p:nvPr/>
        </p:nvSpPr>
        <p:spPr bwMode="gray">
          <a:xfrm>
            <a:off x="553926" y="2238605"/>
            <a:ext cx="6754019" cy="4752583"/>
          </a:xfrm>
          <a:prstGeom prst="rect">
            <a:avLst/>
          </a:prstGeom>
          <a:noFill/>
        </p:spPr>
        <p:txBody>
          <a:bodyPr wrap="square" lIns="0" tIns="0" rIns="0" bIns="0" rtlCol="0">
            <a:spAutoFit/>
          </a:bodyPr>
          <a:lstStyle/>
          <a:p>
            <a:pPr marL="228600" indent="-228600">
              <a:spcBef>
                <a:spcPts val="500"/>
              </a:spcBef>
              <a:buAutoNum type="arabicPeriod"/>
            </a:pPr>
            <a:r>
              <a:rPr lang="en-US" sz="900" dirty="0"/>
              <a:t>Toggle to the calendar page within Navigate using the calendar icon on the left side toolbar. </a:t>
            </a:r>
          </a:p>
          <a:p>
            <a:pPr marL="228600" indent="-228600">
              <a:spcBef>
                <a:spcPts val="500"/>
              </a:spcBef>
              <a:buAutoNum type="arabicPeriod"/>
            </a:pPr>
            <a:r>
              <a:rPr lang="en-US" sz="900" dirty="0"/>
              <a:t>Select Settings and Sync on the top right side of the page </a:t>
            </a:r>
          </a:p>
          <a:p>
            <a:pPr marL="228600" indent="-228600">
              <a:spcBef>
                <a:spcPts val="500"/>
              </a:spcBef>
              <a:buAutoNum type="arabicPeriod"/>
            </a:pPr>
            <a:r>
              <a:rPr lang="en-US" sz="900" dirty="0"/>
              <a:t>Click Setup Sync.  You will see a “Your school prefers to use Office 365 sync” banner on Calendar with a “Use Office 365…” button to begin the setup.</a:t>
            </a: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br>
              <a:rPr lang="en-US" sz="900" dirty="0"/>
            </a:br>
            <a:endParaRPr lang="en-US" sz="900" dirty="0"/>
          </a:p>
          <a:p>
            <a:pPr marL="228600" indent="-228600">
              <a:spcBef>
                <a:spcPts val="500"/>
              </a:spcBef>
              <a:buAutoNum type="arabicPeriod"/>
            </a:pPr>
            <a:r>
              <a:rPr lang="en-US" sz="900" dirty="0"/>
              <a:t>Upon clicking the button, you will be routed to login.microsoftonline.com. If the you are not already signed into Office 365, you will be prompted to sign in.</a:t>
            </a:r>
          </a:p>
          <a:p>
            <a:pPr marL="228600" indent="-228600">
              <a:spcBef>
                <a:spcPts val="500"/>
              </a:spcBef>
              <a:buAutoNum type="arabicPeriod"/>
            </a:pPr>
            <a:r>
              <a:rPr lang="en-US" sz="900" dirty="0"/>
              <a:t>After signing in, Office 365 will ask you to grant permission for the application to access your calendar. Pressing “Accept” will authorize and begin the syncing.</a:t>
            </a:r>
          </a:p>
          <a:p>
            <a:pPr marL="228600" indent="-228600">
              <a:spcBef>
                <a:spcPts val="500"/>
              </a:spcBef>
              <a:buAutoNum type="arabicPeriod"/>
            </a:pPr>
            <a:endParaRPr lang="en-US" sz="900" dirty="0"/>
          </a:p>
        </p:txBody>
      </p:sp>
      <p:sp>
        <p:nvSpPr>
          <p:cNvPr id="14" name="TextBox 13"/>
          <p:cNvSpPr txBox="1"/>
          <p:nvPr/>
        </p:nvSpPr>
        <p:spPr bwMode="gray">
          <a:xfrm>
            <a:off x="4097954" y="7321319"/>
            <a:ext cx="3309620" cy="1790234"/>
          </a:xfrm>
          <a:prstGeom prst="rect">
            <a:avLst/>
          </a:prstGeom>
          <a:noFill/>
        </p:spPr>
        <p:txBody>
          <a:bodyPr wrap="square" lIns="0" tIns="0" rIns="0" bIns="0" rtlCol="0">
            <a:spAutoFit/>
          </a:bodyPr>
          <a:lstStyle/>
          <a:p>
            <a:pPr>
              <a:spcBef>
                <a:spcPts val="500"/>
              </a:spcBef>
            </a:pPr>
            <a:r>
              <a:rPr lang="en-US" sz="900" dirty="0"/>
              <a:t>The browser will return to the Calendar Integrations page. The “Exchange Integration” tab will no longer appear. The “Office365 Integration” tab will now show the timestamp for the last successful sync (or any applicable error message) and will include options for you to Retry or Disconnect the sync as needed.</a:t>
            </a:r>
          </a:p>
          <a:p>
            <a:pPr>
              <a:spcBef>
                <a:spcPts val="500"/>
              </a:spcBef>
            </a:pPr>
            <a:endParaRPr lang="en-US" sz="900" dirty="0"/>
          </a:p>
          <a:p>
            <a:pPr>
              <a:spcBef>
                <a:spcPts val="500"/>
              </a:spcBef>
            </a:pPr>
            <a:r>
              <a:rPr lang="en-US" sz="900" dirty="0"/>
              <a:t>The Two-Way Sync will enable that any agenda item created from Navigate will sync back to your Outlook Calendar. All existing events and events that are created from your Outlook Calendar will be shown as ‘Busy’ in Navigate</a:t>
            </a:r>
          </a:p>
        </p:txBody>
      </p:sp>
      <p:pic>
        <p:nvPicPr>
          <p:cNvPr id="13" name="Picture 12" descr="Successful Calendar Sync message">
            <a:extLst>
              <a:ext uri="{FF2B5EF4-FFF2-40B4-BE49-F238E27FC236}">
                <a16:creationId xmlns:a16="http://schemas.microsoft.com/office/drawing/2014/main" id="{CBE96C43-39ED-4563-B566-25AD7E95241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1315" y="7073436"/>
            <a:ext cx="3309620" cy="2286000"/>
          </a:xfrm>
          <a:prstGeom prst="rect">
            <a:avLst/>
          </a:prstGeom>
          <a:noFill/>
        </p:spPr>
      </p:pic>
      <p:pic>
        <p:nvPicPr>
          <p:cNvPr id="10" name="Picture 9" descr="Outlook sync options screen">
            <a:extLst>
              <a:ext uri="{FF2B5EF4-FFF2-40B4-BE49-F238E27FC236}">
                <a16:creationId xmlns:a16="http://schemas.microsoft.com/office/drawing/2014/main" id="{DA1E54F7-6402-4BE7-9B5B-7C959DAB54C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87091" y="3004363"/>
            <a:ext cx="4798218" cy="2991312"/>
          </a:xfrm>
          <a:prstGeom prst="rect">
            <a:avLst/>
          </a:prstGeom>
          <a:noFill/>
          <a:ln>
            <a:noFill/>
          </a:ln>
        </p:spPr>
      </p:pic>
    </p:spTree>
    <p:extLst>
      <p:ext uri="{BB962C8B-B14F-4D97-AF65-F5344CB8AC3E}">
        <p14:creationId xmlns:p14="http://schemas.microsoft.com/office/powerpoint/2010/main" val="1336763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0382" y="1110761"/>
            <a:ext cx="6751637" cy="200055"/>
          </a:xfrm>
        </p:spPr>
        <p:txBody>
          <a:bodyPr/>
          <a:lstStyle/>
          <a:p>
            <a:r>
              <a:rPr lang="en-US" b="1" dirty="0">
                <a:solidFill>
                  <a:schemeClr val="accent6"/>
                </a:solidFill>
              </a:rPr>
              <a:t>Integrating Your Calendar</a:t>
            </a:r>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B: Sync Your Outlook Calendar</a:t>
            </a:r>
          </a:p>
        </p:txBody>
      </p:sp>
      <p:sp>
        <p:nvSpPr>
          <p:cNvPr id="7" name="TextBox 6"/>
          <p:cNvSpPr txBox="1"/>
          <p:nvPr/>
        </p:nvSpPr>
        <p:spPr bwMode="gray">
          <a:xfrm>
            <a:off x="553926" y="1492976"/>
            <a:ext cx="6754019" cy="415498"/>
          </a:xfrm>
          <a:prstGeom prst="rect">
            <a:avLst/>
          </a:prstGeom>
          <a:noFill/>
        </p:spPr>
        <p:txBody>
          <a:bodyPr wrap="square" lIns="0" tIns="0" rIns="0" bIns="0" rtlCol="0">
            <a:spAutoFit/>
          </a:bodyPr>
          <a:lstStyle/>
          <a:p>
            <a:pPr>
              <a:spcBef>
                <a:spcPts val="500"/>
              </a:spcBef>
            </a:pPr>
            <a:r>
              <a:rPr lang="en-US" sz="900" dirty="0"/>
              <a:t>The availability you set up within Navigate dictates students’ ability to schedule appointments with you. You have the added option to integrate your calendar with the Navigate platform to pull in Free/Busy times from your personal calendar and push appointments scheduled in Navigate to your personal calendar. </a:t>
            </a:r>
          </a:p>
        </p:txBody>
      </p:sp>
      <p:pic>
        <p:nvPicPr>
          <p:cNvPr id="1026" name="Picture 1" descr="My Calendar page with Settings and Sync button visible">
            <a:extLst>
              <a:ext uri="{FF2B5EF4-FFF2-40B4-BE49-F238E27FC236}">
                <a16:creationId xmlns:a16="http://schemas.microsoft.com/office/drawing/2014/main" id="{FED7B5CE-55A7-4707-847C-73B219000D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485" y="2866876"/>
            <a:ext cx="5930900" cy="7493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4" descr="Calendar Settings page when no sync has been set up before">
            <a:extLst>
              <a:ext uri="{FF2B5EF4-FFF2-40B4-BE49-F238E27FC236}">
                <a16:creationId xmlns:a16="http://schemas.microsoft.com/office/drawing/2014/main" id="{65D50422-69B3-438A-9522-CDBD8C50B5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485" y="4627985"/>
            <a:ext cx="5187950" cy="25590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ED6BD03-223C-4619-AAE8-89E22B54863C}"/>
              </a:ext>
            </a:extLst>
          </p:cNvPr>
          <p:cNvSpPr>
            <a:spLocks noChangeArrowheads="1"/>
          </p:cNvSpPr>
          <p:nvPr/>
        </p:nvSpPr>
        <p:spPr bwMode="auto">
          <a:xfrm>
            <a:off x="243967" y="2409676"/>
            <a:ext cx="777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Select the calendar icon in the left navigation bar. Once on the My Calendar page, select the </a:t>
            </a:r>
            <a:r>
              <a:rPr kumimoji="0" lang="en-US" altLang="en-US" sz="900" b="1" i="0" u="none" strike="noStrike" cap="none" normalizeH="0" baseline="0">
                <a:ln>
                  <a:noFill/>
                </a:ln>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Settings and Sync</a:t>
            </a:r>
            <a:r>
              <a:rPr kumimoji="0" lang="en-US" altLang="en-US" sz="900" b="0" i="0" u="none" strike="noStrike" cap="none" normalizeH="0" baseline="0">
                <a:ln>
                  <a:noFill/>
                </a:ln>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 button.</a:t>
            </a:r>
            <a:endParaRPr kumimoji="0" lang="en-US" altLang="en-US" sz="5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3F3A9CFF-9212-4D1F-8E9C-95DC07C37D9E}"/>
              </a:ext>
            </a:extLst>
          </p:cNvPr>
          <p:cNvSpPr txBox="1"/>
          <p:nvPr/>
        </p:nvSpPr>
        <p:spPr bwMode="gray">
          <a:xfrm>
            <a:off x="-152400" y="3937439"/>
            <a:ext cx="5417126" cy="240900"/>
          </a:xfrm>
          <a:prstGeom prst="rect">
            <a:avLst/>
          </a:prstGeom>
          <a:noFill/>
        </p:spPr>
        <p:txBody>
          <a:bodyPr wrap="square">
            <a:spAutoFit/>
          </a:bodyPr>
          <a:lstStyle/>
          <a:p>
            <a:pPr marL="457200" marR="0">
              <a:lnSpc>
                <a:spcPct val="120000"/>
              </a:lnSpc>
              <a:spcBef>
                <a:spcPts val="800"/>
              </a:spcBef>
              <a:spcAft>
                <a:spcPts val="0"/>
              </a:spcAft>
            </a:pP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On the Calendar Settings page, select </a:t>
            </a:r>
            <a:r>
              <a:rPr lang="en-US" sz="900" b="1"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Setup Sync…</a:t>
            </a:r>
            <a:endPar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815028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0382" y="1110761"/>
            <a:ext cx="6751637" cy="200055"/>
          </a:xfrm>
        </p:spPr>
        <p:txBody>
          <a:bodyPr/>
          <a:lstStyle/>
          <a:p>
            <a:r>
              <a:rPr lang="en-US" b="1" dirty="0">
                <a:solidFill>
                  <a:schemeClr val="accent6"/>
                </a:solidFill>
              </a:rPr>
              <a:t>Integrating Your Calendar</a:t>
            </a:r>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B: Sync Your Outlook Calendar</a:t>
            </a:r>
          </a:p>
        </p:txBody>
      </p:sp>
      <p:sp>
        <p:nvSpPr>
          <p:cNvPr id="5" name="Rectangle 3">
            <a:extLst>
              <a:ext uri="{FF2B5EF4-FFF2-40B4-BE49-F238E27FC236}">
                <a16:creationId xmlns:a16="http://schemas.microsoft.com/office/drawing/2014/main" id="{EED6BD03-223C-4619-AAE8-89E22B54863C}"/>
              </a:ext>
            </a:extLst>
          </p:cNvPr>
          <p:cNvSpPr>
            <a:spLocks noChangeArrowheads="1"/>
          </p:cNvSpPr>
          <p:nvPr/>
        </p:nvSpPr>
        <p:spPr bwMode="auto">
          <a:xfrm>
            <a:off x="0" y="1467529"/>
            <a:ext cx="6932688" cy="407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a:lnSpc>
                <a:spcPct val="120000"/>
              </a:lnSpc>
              <a:spcBef>
                <a:spcPts val="800"/>
              </a:spcBef>
              <a:spcAft>
                <a:spcPts val="0"/>
              </a:spcAft>
            </a:pP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If you see the following screen, click the button that says </a:t>
            </a:r>
            <a:r>
              <a:rPr lang="en-US" sz="900" b="1"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Use Office365 (Latest Version)</a:t>
            </a: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 at the top of the list of options, as in figure 3.</a:t>
            </a:r>
          </a:p>
        </p:txBody>
      </p:sp>
      <p:pic>
        <p:nvPicPr>
          <p:cNvPr id="11" name="Picture 10" descr="Calendar Settings page with button to start new Graph API sync">
            <a:extLst>
              <a:ext uri="{FF2B5EF4-FFF2-40B4-BE49-F238E27FC236}">
                <a16:creationId xmlns:a16="http://schemas.microsoft.com/office/drawing/2014/main" id="{861983D4-B38B-405C-B02E-7082DC2E450E}"/>
              </a:ext>
            </a:extLst>
          </p:cNvPr>
          <p:cNvPicPr/>
          <p:nvPr/>
        </p:nvPicPr>
        <p:blipFill>
          <a:blip r:embed="rId2"/>
          <a:stretch>
            <a:fillRect/>
          </a:stretch>
        </p:blipFill>
        <p:spPr>
          <a:xfrm>
            <a:off x="1517967" y="2031341"/>
            <a:ext cx="4736465" cy="2926080"/>
          </a:xfrm>
          <a:prstGeom prst="rect">
            <a:avLst/>
          </a:prstGeom>
        </p:spPr>
      </p:pic>
      <p:sp>
        <p:nvSpPr>
          <p:cNvPr id="13" name="TextBox 12">
            <a:extLst>
              <a:ext uri="{FF2B5EF4-FFF2-40B4-BE49-F238E27FC236}">
                <a16:creationId xmlns:a16="http://schemas.microsoft.com/office/drawing/2014/main" id="{B9727CAE-F4CB-47E3-B34E-FD9E02DC55AA}"/>
              </a:ext>
            </a:extLst>
          </p:cNvPr>
          <p:cNvSpPr txBox="1"/>
          <p:nvPr/>
        </p:nvSpPr>
        <p:spPr bwMode="gray">
          <a:xfrm>
            <a:off x="-59167" y="5114134"/>
            <a:ext cx="6991855" cy="407099"/>
          </a:xfrm>
          <a:prstGeom prst="rect">
            <a:avLst/>
          </a:prstGeom>
          <a:noFill/>
        </p:spPr>
        <p:txBody>
          <a:bodyPr wrap="square">
            <a:spAutoFit/>
          </a:bodyPr>
          <a:lstStyle/>
          <a:p>
            <a:pPr marL="457200" marR="0">
              <a:lnSpc>
                <a:spcPct val="120000"/>
              </a:lnSpc>
              <a:spcBef>
                <a:spcPts val="800"/>
              </a:spcBef>
              <a:spcAft>
                <a:spcPts val="0"/>
              </a:spcAft>
            </a:pP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If you click </a:t>
            </a:r>
            <a:r>
              <a:rPr lang="en-US" sz="900" b="1"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Microsoft Outlook</a:t>
            </a: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 instead of the </a:t>
            </a:r>
            <a:r>
              <a:rPr lang="en-US" sz="900" b="1"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Use Office365 (Latest Version) </a:t>
            </a: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button, you choose your Microsoft Outlook sync. Select </a:t>
            </a:r>
            <a:r>
              <a:rPr lang="en-US" sz="900" b="1"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Microsoft Office 365 (Latest Version)</a:t>
            </a: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 from the options.</a:t>
            </a:r>
          </a:p>
        </p:txBody>
      </p:sp>
      <p:pic>
        <p:nvPicPr>
          <p:cNvPr id="14" name="Picture 13" descr="Calendar Settings page with a list of Microsoft Outlook syncs to choose from">
            <a:extLst>
              <a:ext uri="{FF2B5EF4-FFF2-40B4-BE49-F238E27FC236}">
                <a16:creationId xmlns:a16="http://schemas.microsoft.com/office/drawing/2014/main" id="{43D33BBD-D31E-40F2-BE94-AAF5E9F9F3AE}"/>
              </a:ext>
            </a:extLst>
          </p:cNvPr>
          <p:cNvPicPr/>
          <p:nvPr/>
        </p:nvPicPr>
        <p:blipFill rotWithShape="1">
          <a:blip r:embed="rId3">
            <a:extLst>
              <a:ext uri="{28A0092B-C50C-407E-A947-70E740481C1C}">
                <a14:useLocalDpi xmlns:a14="http://schemas.microsoft.com/office/drawing/2010/main" val="0"/>
              </a:ext>
            </a:extLst>
          </a:blip>
          <a:srcRect l="4872" t="9492" r="6013" b="16570"/>
          <a:stretch/>
        </p:blipFill>
        <p:spPr bwMode="auto">
          <a:xfrm>
            <a:off x="1129029" y="5906794"/>
            <a:ext cx="5514340" cy="2120265"/>
          </a:xfrm>
          <a:prstGeom prst="rect">
            <a:avLst/>
          </a:prstGeom>
          <a:noFill/>
          <a:ln>
            <a:solidFill>
              <a:schemeClr val="tx1"/>
            </a:solidFill>
          </a:ln>
          <a:extLst>
            <a:ext uri="{53640926-AAD7-44D8-BBD7-CCE9431645EC}">
              <a14:shadowObscured xmlns:a14="http://schemas.microsoft.com/office/drawing/2010/main"/>
            </a:ext>
          </a:extLst>
        </p:spPr>
      </p:pic>
      <p:sp>
        <p:nvSpPr>
          <p:cNvPr id="18" name="TextBox 17">
            <a:extLst>
              <a:ext uri="{FF2B5EF4-FFF2-40B4-BE49-F238E27FC236}">
                <a16:creationId xmlns:a16="http://schemas.microsoft.com/office/drawing/2014/main" id="{BE9A7AF9-813F-4256-B0FF-5E085339A418}"/>
              </a:ext>
            </a:extLst>
          </p:cNvPr>
          <p:cNvSpPr txBox="1"/>
          <p:nvPr/>
        </p:nvSpPr>
        <p:spPr bwMode="gray">
          <a:xfrm>
            <a:off x="299096" y="8342450"/>
            <a:ext cx="6633591" cy="407099"/>
          </a:xfrm>
          <a:prstGeom prst="rect">
            <a:avLst/>
          </a:prstGeom>
          <a:noFill/>
        </p:spPr>
        <p:txBody>
          <a:bodyPr wrap="square">
            <a:spAutoFit/>
          </a:bodyPr>
          <a:lstStyle/>
          <a:p>
            <a:pPr marL="457200" marR="0">
              <a:lnSpc>
                <a:spcPct val="120000"/>
              </a:lnSpc>
              <a:spcBef>
                <a:spcPts val="800"/>
              </a:spcBef>
              <a:spcAft>
                <a:spcPts val="0"/>
              </a:spcAft>
            </a:pP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Regardless of which method you choose, the Microsoft login and authorization page opens. The page tells you to pick an account. Choose your professional account.</a:t>
            </a:r>
          </a:p>
        </p:txBody>
      </p:sp>
    </p:spTree>
    <p:extLst>
      <p:ext uri="{BB962C8B-B14F-4D97-AF65-F5344CB8AC3E}">
        <p14:creationId xmlns:p14="http://schemas.microsoft.com/office/powerpoint/2010/main" val="72522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0382" y="1110761"/>
            <a:ext cx="6751637" cy="200055"/>
          </a:xfrm>
        </p:spPr>
        <p:txBody>
          <a:bodyPr/>
          <a:lstStyle/>
          <a:p>
            <a:r>
              <a:rPr lang="en-US" b="1" dirty="0">
                <a:solidFill>
                  <a:schemeClr val="accent6"/>
                </a:solidFill>
              </a:rPr>
              <a:t>Integrating Your Calendar</a:t>
            </a:r>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B: Sync Your Outlook Calendar</a:t>
            </a:r>
          </a:p>
        </p:txBody>
      </p:sp>
      <p:sp>
        <p:nvSpPr>
          <p:cNvPr id="5" name="Rectangle 3">
            <a:extLst>
              <a:ext uri="{FF2B5EF4-FFF2-40B4-BE49-F238E27FC236}">
                <a16:creationId xmlns:a16="http://schemas.microsoft.com/office/drawing/2014/main" id="{EED6BD03-223C-4619-AAE8-89E22B54863C}"/>
              </a:ext>
            </a:extLst>
          </p:cNvPr>
          <p:cNvSpPr>
            <a:spLocks noChangeArrowheads="1"/>
          </p:cNvSpPr>
          <p:nvPr/>
        </p:nvSpPr>
        <p:spPr bwMode="auto">
          <a:xfrm>
            <a:off x="0" y="3678233"/>
            <a:ext cx="6932688"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a:lnSpc>
                <a:spcPct val="120000"/>
              </a:lnSpc>
              <a:spcBef>
                <a:spcPts val="800"/>
              </a:spcBef>
              <a:spcAft>
                <a:spcPts val="0"/>
              </a:spcAft>
            </a:pP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If you log in successfully, you see a page requesting permissions.</a:t>
            </a:r>
          </a:p>
        </p:txBody>
      </p:sp>
      <p:pic>
        <p:nvPicPr>
          <p:cNvPr id="10" name="Picture 9" descr="Microsoft login and authorization page, telling user to pick an account">
            <a:extLst>
              <a:ext uri="{FF2B5EF4-FFF2-40B4-BE49-F238E27FC236}">
                <a16:creationId xmlns:a16="http://schemas.microsoft.com/office/drawing/2014/main" id="{BDFA1500-72FF-42BE-B51B-7A4BB972529A}"/>
              </a:ext>
            </a:extLst>
          </p:cNvPr>
          <p:cNvPicPr/>
          <p:nvPr/>
        </p:nvPicPr>
        <p:blipFill rotWithShape="1">
          <a:blip r:embed="rId2" cstate="print">
            <a:extLst>
              <a:ext uri="{28A0092B-C50C-407E-A947-70E740481C1C}">
                <a14:useLocalDpi xmlns:a14="http://schemas.microsoft.com/office/drawing/2010/main" val="0"/>
              </a:ext>
            </a:extLst>
          </a:blip>
          <a:srcRect l="12619" t="31756" r="16419"/>
          <a:stretch/>
        </p:blipFill>
        <p:spPr bwMode="auto">
          <a:xfrm>
            <a:off x="1530841" y="1428922"/>
            <a:ext cx="4211955" cy="2089785"/>
          </a:xfrm>
          <a:prstGeom prst="rect">
            <a:avLst/>
          </a:prstGeom>
          <a:noFill/>
          <a:ln>
            <a:solidFill>
              <a:schemeClr val="tx1"/>
            </a:solidFill>
          </a:ln>
          <a:extLst>
            <a:ext uri="{53640926-AAD7-44D8-BBD7-CCE9431645EC}">
              <a14:shadowObscured xmlns:a14="http://schemas.microsoft.com/office/drawing/2010/main"/>
            </a:ext>
          </a:extLst>
        </p:spPr>
      </p:pic>
      <p:pic>
        <p:nvPicPr>
          <p:cNvPr id="12" name="Picture 11" descr="Microsoft page requesting permissions to initiate calendar sync">
            <a:extLst>
              <a:ext uri="{FF2B5EF4-FFF2-40B4-BE49-F238E27FC236}">
                <a16:creationId xmlns:a16="http://schemas.microsoft.com/office/drawing/2014/main" id="{10FBF0E1-C78E-4379-B270-1CBF0C95EBFA}"/>
              </a:ext>
            </a:extLst>
          </p:cNvPr>
          <p:cNvPicPr/>
          <p:nvPr/>
        </p:nvPicPr>
        <p:blipFill rotWithShape="1">
          <a:blip r:embed="rId3" cstate="print">
            <a:extLst>
              <a:ext uri="{28A0092B-C50C-407E-A947-70E740481C1C}">
                <a14:useLocalDpi xmlns:a14="http://schemas.microsoft.com/office/drawing/2010/main" val="0"/>
              </a:ext>
            </a:extLst>
          </a:blip>
          <a:srcRect l="3110" t="19910" r="3100"/>
          <a:stretch/>
        </p:blipFill>
        <p:spPr bwMode="auto">
          <a:xfrm>
            <a:off x="850120" y="3971668"/>
            <a:ext cx="5573395" cy="2660015"/>
          </a:xfrm>
          <a:prstGeom prst="rect">
            <a:avLst/>
          </a:prstGeom>
          <a:noFill/>
          <a:ln>
            <a:solidFill>
              <a:schemeClr val="tx1"/>
            </a:solidFill>
          </a:ln>
          <a:extLst>
            <a:ext uri="{53640926-AAD7-44D8-BBD7-CCE9431645EC}">
              <a14:shadowObscured xmlns:a14="http://schemas.microsoft.com/office/drawing/2010/main"/>
            </a:ext>
          </a:extLst>
        </p:spPr>
      </p:pic>
      <p:sp>
        <p:nvSpPr>
          <p:cNvPr id="15" name="TextBox 14">
            <a:extLst>
              <a:ext uri="{FF2B5EF4-FFF2-40B4-BE49-F238E27FC236}">
                <a16:creationId xmlns:a16="http://schemas.microsoft.com/office/drawing/2014/main" id="{31385A26-4357-4568-81E0-15EF4F2C16D3}"/>
              </a:ext>
            </a:extLst>
          </p:cNvPr>
          <p:cNvSpPr txBox="1"/>
          <p:nvPr/>
        </p:nvSpPr>
        <p:spPr bwMode="gray">
          <a:xfrm>
            <a:off x="-168568" y="6810986"/>
            <a:ext cx="7269823" cy="407099"/>
          </a:xfrm>
          <a:prstGeom prst="rect">
            <a:avLst/>
          </a:prstGeom>
          <a:noFill/>
        </p:spPr>
        <p:txBody>
          <a:bodyPr wrap="square">
            <a:spAutoFit/>
          </a:bodyPr>
          <a:lstStyle/>
          <a:p>
            <a:pPr marL="457200" marR="0">
              <a:lnSpc>
                <a:spcPct val="120000"/>
              </a:lnSpc>
              <a:spcBef>
                <a:spcPts val="800"/>
              </a:spcBef>
              <a:spcAft>
                <a:spcPts val="0"/>
              </a:spcAft>
            </a:pP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Select </a:t>
            </a:r>
            <a:r>
              <a:rPr lang="en-US" sz="900" b="1"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Accept</a:t>
            </a:r>
            <a:r>
              <a:rPr lang="en-US" sz="900" dirty="0">
                <a:solidFill>
                  <a:srgbClr val="333E48"/>
                </a:solidFill>
                <a:effectLst/>
                <a:latin typeface="Verdana" panose="020B0604030504040204" pitchFamily="34" charset="0"/>
                <a:ea typeface="Verdana" panose="020B0604030504040204" pitchFamily="34" charset="0"/>
                <a:cs typeface="Times New Roman" panose="02020603050405020304" pitchFamily="18" charset="0"/>
              </a:rPr>
              <a:t>. The page redirects to the Navigate Calendar Settings page, with a success message and information about the sync on display.</a:t>
            </a:r>
          </a:p>
        </p:txBody>
      </p:sp>
      <p:pic>
        <p:nvPicPr>
          <p:cNvPr id="16" name="Picture 15" descr="Calendar Settings page after a successful sync with the latest version of Office365.">
            <a:extLst>
              <a:ext uri="{FF2B5EF4-FFF2-40B4-BE49-F238E27FC236}">
                <a16:creationId xmlns:a16="http://schemas.microsoft.com/office/drawing/2014/main" id="{E2C33781-08FF-48DE-B4DD-81ABA463A9F4}"/>
              </a:ext>
            </a:extLst>
          </p:cNvPr>
          <p:cNvPicPr/>
          <p:nvPr/>
        </p:nvPicPr>
        <p:blipFill rotWithShape="1">
          <a:blip r:embed="rId4">
            <a:extLst>
              <a:ext uri="{28A0092B-C50C-407E-A947-70E740481C1C}">
                <a14:useLocalDpi xmlns:a14="http://schemas.microsoft.com/office/drawing/2010/main" val="0"/>
              </a:ext>
            </a:extLst>
          </a:blip>
          <a:srcRect l="5086" t="9114" b="20903"/>
          <a:stretch/>
        </p:blipFill>
        <p:spPr bwMode="auto">
          <a:xfrm>
            <a:off x="850120" y="7280380"/>
            <a:ext cx="5626735" cy="2314575"/>
          </a:xfrm>
          <a:prstGeom prst="rect">
            <a:avLst/>
          </a:prstGeom>
          <a:noFill/>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35557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0382" y="1110761"/>
            <a:ext cx="6751637" cy="200055"/>
          </a:xfrm>
        </p:spPr>
        <p:txBody>
          <a:bodyPr/>
          <a:lstStyle/>
          <a:p>
            <a:r>
              <a:rPr lang="en-US" b="1" dirty="0">
                <a:solidFill>
                  <a:schemeClr val="accent6"/>
                </a:solidFill>
              </a:rPr>
              <a:t>Documenting a Student Interaction</a:t>
            </a:r>
          </a:p>
        </p:txBody>
      </p:sp>
      <p:sp>
        <p:nvSpPr>
          <p:cNvPr id="3" name="Text Placeholder 2"/>
          <p:cNvSpPr>
            <a:spLocks noGrp="1"/>
          </p:cNvSpPr>
          <p:nvPr>
            <p:ph type="body" sz="quarter" idx="29"/>
          </p:nvPr>
        </p:nvSpPr>
        <p:spPr/>
        <p:txBody>
          <a:bodyPr/>
          <a:lstStyle/>
          <a:p>
            <a:endParaRPr lang="en-US"/>
          </a:p>
        </p:txBody>
      </p:sp>
      <p:sp>
        <p:nvSpPr>
          <p:cNvPr id="6" name="Title 5"/>
          <p:cNvSpPr>
            <a:spLocks noGrp="1"/>
          </p:cNvSpPr>
          <p:nvPr>
            <p:ph type="title"/>
          </p:nvPr>
        </p:nvSpPr>
        <p:spPr>
          <a:xfrm>
            <a:off x="510382" y="742475"/>
            <a:ext cx="6751637" cy="249299"/>
          </a:xfrm>
        </p:spPr>
        <p:txBody>
          <a:bodyPr/>
          <a:lstStyle/>
          <a:p>
            <a:r>
              <a:rPr lang="en-US" sz="1800" dirty="0"/>
              <a:t>Appendix C: Add Advising Summary Reports</a:t>
            </a:r>
          </a:p>
        </p:txBody>
      </p:sp>
      <p:sp>
        <p:nvSpPr>
          <p:cNvPr id="7" name="TextBox 6"/>
          <p:cNvSpPr txBox="1"/>
          <p:nvPr/>
        </p:nvSpPr>
        <p:spPr bwMode="gray">
          <a:xfrm>
            <a:off x="553926" y="1492976"/>
            <a:ext cx="6708093" cy="1800493"/>
          </a:xfrm>
          <a:prstGeom prst="rect">
            <a:avLst/>
          </a:prstGeom>
          <a:noFill/>
        </p:spPr>
        <p:txBody>
          <a:bodyPr wrap="square" lIns="0" tIns="0" rIns="0" bIns="0" rtlCol="0">
            <a:spAutoFit/>
          </a:bodyPr>
          <a:lstStyle/>
          <a:p>
            <a:pPr marL="0" marR="0"/>
            <a:r>
              <a:rPr lang="en-US" sz="900" dirty="0">
                <a:solidFill>
                  <a:srgbClr val="4F5861"/>
                </a:solidFill>
                <a:effectLst/>
                <a:latin typeface="Verdana" panose="020B0604030504040204" pitchFamily="34" charset="0"/>
                <a:ea typeface="Times New Roman" panose="02020603050405020304" pitchFamily="18" charset="0"/>
              </a:rPr>
              <a:t>Summary Reports can be created during or after meeting with students. You can add a summary report to an appointment scheduled in advance, create a summary report for a walk-in appointment, mark a student as a no show, or edit existing summary reports.</a:t>
            </a:r>
            <a:endParaRPr lang="en-US" sz="1100" dirty="0">
              <a:effectLst/>
              <a:latin typeface="Times New Roman" panose="02020603050405020304" pitchFamily="18" charset="0"/>
              <a:ea typeface="Times New Roman" panose="02020603050405020304" pitchFamily="18" charset="0"/>
            </a:endParaRPr>
          </a:p>
          <a:p>
            <a:pPr marL="0" marR="0"/>
            <a:endParaRPr lang="en-US" sz="900" b="1" dirty="0">
              <a:solidFill>
                <a:srgbClr val="4F5861"/>
              </a:solidFill>
              <a:effectLst/>
              <a:latin typeface="Verdana" panose="020B0604030504040204" pitchFamily="34" charset="0"/>
              <a:ea typeface="Times New Roman" panose="02020603050405020304" pitchFamily="18" charset="0"/>
            </a:endParaRPr>
          </a:p>
          <a:p>
            <a:pPr marL="0" marR="0"/>
            <a:r>
              <a:rPr lang="en-US" sz="900" b="1" dirty="0">
                <a:solidFill>
                  <a:srgbClr val="4F5861"/>
                </a:solidFill>
                <a:effectLst/>
                <a:latin typeface="Verdana" panose="020B0604030504040204" pitchFamily="34" charset="0"/>
                <a:ea typeface="Times New Roman" panose="02020603050405020304" pitchFamily="18" charset="0"/>
              </a:rPr>
              <a:t>For Scheduled Appointments</a:t>
            </a:r>
            <a:r>
              <a:rPr lang="en-US" sz="900" dirty="0">
                <a:solidFill>
                  <a:srgbClr val="4F5861"/>
                </a:solidFill>
                <a:effectLst/>
                <a:latin typeface="Verdana" panose="020B0604030504040204" pitchFamily="34" charset="0"/>
                <a:ea typeface="Times New Roman" panose="02020603050405020304" pitchFamily="18" charset="0"/>
              </a:rPr>
              <a:t>: There are several different ways to create an Appointment Summary Report for scheduled appointments. </a:t>
            </a:r>
            <a:r>
              <a:rPr lang="en-US" sz="900" b="1" dirty="0">
                <a:solidFill>
                  <a:srgbClr val="4F5861"/>
                </a:solidFill>
                <a:effectLst/>
                <a:latin typeface="Verdana" panose="020B0604030504040204" pitchFamily="34" charset="0"/>
                <a:ea typeface="Times New Roman" panose="02020603050405020304" pitchFamily="18" charset="0"/>
              </a:rPr>
              <a:t>Add Appointment Summary</a:t>
            </a:r>
            <a:r>
              <a:rPr lang="en-US" sz="900" dirty="0">
                <a:solidFill>
                  <a:srgbClr val="4F5861"/>
                </a:solidFill>
                <a:effectLst/>
                <a:latin typeface="Verdana" panose="020B0604030504040204" pitchFamily="34" charset="0"/>
                <a:ea typeface="Times New Roman" panose="02020603050405020304" pitchFamily="18" charset="0"/>
              </a:rPr>
              <a:t> is an option in the Actions drop-down menu throughout the platform. The easiest way to access your appointments is from your Staff Home page. Under the </a:t>
            </a:r>
            <a:r>
              <a:rPr lang="en-US" sz="900" b="1" dirty="0">
                <a:solidFill>
                  <a:srgbClr val="4F5861"/>
                </a:solidFill>
                <a:effectLst/>
                <a:latin typeface="Verdana" panose="020B0604030504040204" pitchFamily="34" charset="0"/>
                <a:ea typeface="Times New Roman" panose="02020603050405020304" pitchFamily="18" charset="0"/>
              </a:rPr>
              <a:t>Students</a:t>
            </a:r>
            <a:r>
              <a:rPr lang="en-US" sz="900" dirty="0">
                <a:solidFill>
                  <a:srgbClr val="4F5861"/>
                </a:solidFill>
                <a:effectLst/>
                <a:latin typeface="Verdana" panose="020B0604030504040204" pitchFamily="34" charset="0"/>
                <a:ea typeface="Times New Roman" panose="02020603050405020304" pitchFamily="18" charset="0"/>
              </a:rPr>
              <a:t> tab on Staff Home, scroll down and find your Recent Appointments. From this section, you can click on a student and select </a:t>
            </a:r>
            <a:r>
              <a:rPr lang="en-US" sz="900" b="1" dirty="0">
                <a:solidFill>
                  <a:srgbClr val="4F5861"/>
                </a:solidFill>
                <a:effectLst/>
                <a:latin typeface="Verdana" panose="020B0604030504040204" pitchFamily="34" charset="0"/>
                <a:ea typeface="Times New Roman" panose="02020603050405020304" pitchFamily="18" charset="0"/>
              </a:rPr>
              <a:t>Add Appointment Summary</a:t>
            </a:r>
            <a:r>
              <a:rPr lang="en-US" sz="900" dirty="0">
                <a:solidFill>
                  <a:srgbClr val="4F5861"/>
                </a:solidFill>
                <a:effectLst/>
                <a:latin typeface="Verdana" panose="020B0604030504040204" pitchFamily="34" charset="0"/>
                <a:ea typeface="Times New Roman" panose="02020603050405020304" pitchFamily="18" charset="0"/>
              </a:rPr>
              <a:t> from the Actions drop-down menu. You can also access this section from the </a:t>
            </a:r>
            <a:r>
              <a:rPr lang="en-US" sz="900" b="1" dirty="0">
                <a:solidFill>
                  <a:srgbClr val="4F5861"/>
                </a:solidFill>
                <a:effectLst/>
                <a:latin typeface="Verdana" panose="020B0604030504040204" pitchFamily="34" charset="0"/>
                <a:ea typeface="Times New Roman" panose="02020603050405020304" pitchFamily="18" charset="0"/>
              </a:rPr>
              <a:t>Upcoming Appointments</a:t>
            </a:r>
            <a:r>
              <a:rPr lang="en-US" sz="900" dirty="0">
                <a:solidFill>
                  <a:srgbClr val="4F5861"/>
                </a:solidFill>
                <a:effectLst/>
                <a:latin typeface="Verdana" panose="020B0604030504040204" pitchFamily="34" charset="0"/>
                <a:ea typeface="Times New Roman" panose="02020603050405020304" pitchFamily="18" charset="0"/>
              </a:rPr>
              <a:t> tab of Staff Home.</a:t>
            </a:r>
            <a:endParaRPr lang="en-US" sz="1100" dirty="0">
              <a:effectLst/>
              <a:latin typeface="Times New Roman" panose="02020603050405020304" pitchFamily="18" charset="0"/>
              <a:ea typeface="Times New Roman" panose="02020603050405020304" pitchFamily="18" charset="0"/>
            </a:endParaRPr>
          </a:p>
          <a:p>
            <a:pPr marL="0" marR="0"/>
            <a:endParaRPr lang="en-US" sz="900" b="1" dirty="0">
              <a:solidFill>
                <a:srgbClr val="4F5861"/>
              </a:solidFill>
              <a:effectLst/>
              <a:latin typeface="Verdana" panose="020B0604030504040204" pitchFamily="34" charset="0"/>
              <a:ea typeface="Times New Roman" panose="02020603050405020304" pitchFamily="18" charset="0"/>
            </a:endParaRPr>
          </a:p>
          <a:p>
            <a:pPr marL="0" marR="0"/>
            <a:r>
              <a:rPr lang="en-US" sz="900" b="1" dirty="0">
                <a:solidFill>
                  <a:srgbClr val="4F5861"/>
                </a:solidFill>
                <a:effectLst/>
                <a:latin typeface="Verdana" panose="020B0604030504040204" pitchFamily="34" charset="0"/>
                <a:ea typeface="Times New Roman" panose="02020603050405020304" pitchFamily="18" charset="0"/>
              </a:rPr>
              <a:t>Note</a:t>
            </a:r>
            <a:r>
              <a:rPr lang="en-US" sz="900" dirty="0">
                <a:solidFill>
                  <a:srgbClr val="4F5861"/>
                </a:solidFill>
                <a:effectLst/>
                <a:latin typeface="Verdana" panose="020B0604030504040204" pitchFamily="34" charset="0"/>
                <a:ea typeface="Times New Roman" panose="02020603050405020304" pitchFamily="18" charset="0"/>
              </a:rPr>
              <a:t>: It is important to always create Appointment Summary Reports from the scheduled appointment itself, rather than ad-hoc, to ensure the Summary Report is tied to that specific appointment.</a:t>
            </a:r>
            <a:endParaRPr lang="en-US" sz="1100" dirty="0">
              <a:effectLst/>
              <a:latin typeface="Times New Roman" panose="02020603050405020304" pitchFamily="18" charset="0"/>
              <a:ea typeface="Times New Roman" panose="02020603050405020304" pitchFamily="18" charset="0"/>
            </a:endParaRPr>
          </a:p>
        </p:txBody>
      </p:sp>
      <p:pic>
        <p:nvPicPr>
          <p:cNvPr id="16" name="Picture 15">
            <a:extLst>
              <a:ext uri="{FF2B5EF4-FFF2-40B4-BE49-F238E27FC236}">
                <a16:creationId xmlns:a16="http://schemas.microsoft.com/office/drawing/2014/main" id="{FC2FFB50-300C-484D-B101-C5400A1539A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01697" y="3390108"/>
            <a:ext cx="5438775" cy="1780540"/>
          </a:xfrm>
          <a:prstGeom prst="rect">
            <a:avLst/>
          </a:prstGeom>
          <a:noFill/>
          <a:ln>
            <a:noFill/>
          </a:ln>
        </p:spPr>
      </p:pic>
      <p:sp>
        <p:nvSpPr>
          <p:cNvPr id="17" name="TextBox 16">
            <a:extLst>
              <a:ext uri="{FF2B5EF4-FFF2-40B4-BE49-F238E27FC236}">
                <a16:creationId xmlns:a16="http://schemas.microsoft.com/office/drawing/2014/main" id="{6AF29A55-1AAC-4D67-93F9-386BC91A6048}"/>
              </a:ext>
            </a:extLst>
          </p:cNvPr>
          <p:cNvSpPr txBox="1"/>
          <p:nvPr/>
        </p:nvSpPr>
        <p:spPr bwMode="gray">
          <a:xfrm>
            <a:off x="553926" y="5367180"/>
            <a:ext cx="6708093" cy="1138773"/>
          </a:xfrm>
          <a:prstGeom prst="rect">
            <a:avLst/>
          </a:prstGeom>
          <a:noFill/>
        </p:spPr>
        <p:txBody>
          <a:bodyPr wrap="square" lIns="0" tIns="0" rIns="0" bIns="0" rtlCol="0">
            <a:spAutoFit/>
          </a:bodyPr>
          <a:lstStyle/>
          <a:p>
            <a:pPr marL="0" marR="0"/>
            <a:r>
              <a:rPr lang="en-US" sz="900" b="1" dirty="0">
                <a:solidFill>
                  <a:srgbClr val="4F5861"/>
                </a:solidFill>
                <a:effectLst/>
                <a:ea typeface="Times New Roman" panose="02020603050405020304" pitchFamily="18" charset="0"/>
              </a:rPr>
              <a:t>For Drop-in Appointments</a:t>
            </a:r>
            <a:r>
              <a:rPr lang="en-US" sz="900" dirty="0">
                <a:solidFill>
                  <a:srgbClr val="4F5861"/>
                </a:solidFill>
                <a:effectLst/>
                <a:ea typeface="Times New Roman" panose="02020603050405020304" pitchFamily="18" charset="0"/>
              </a:rPr>
              <a:t>: There are several different ways to create an ad-hoc Appointment Summary Report for walk-in appointments. </a:t>
            </a:r>
            <a:r>
              <a:rPr lang="en-US" sz="900" b="1" dirty="0">
                <a:solidFill>
                  <a:srgbClr val="4F5861"/>
                </a:solidFill>
                <a:effectLst/>
                <a:ea typeface="Times New Roman" panose="02020603050405020304" pitchFamily="18" charset="0"/>
              </a:rPr>
              <a:t>Create Appointment Summary</a:t>
            </a:r>
            <a:r>
              <a:rPr lang="en-US" sz="900" dirty="0">
                <a:solidFill>
                  <a:srgbClr val="4F5861"/>
                </a:solidFill>
                <a:effectLst/>
                <a:ea typeface="Times New Roman" panose="02020603050405020304" pitchFamily="18" charset="0"/>
              </a:rPr>
              <a:t> is an option in the </a:t>
            </a:r>
            <a:r>
              <a:rPr lang="en-US" sz="900" b="1" dirty="0">
                <a:solidFill>
                  <a:srgbClr val="4F5861"/>
                </a:solidFill>
                <a:effectLst/>
                <a:ea typeface="Times New Roman" panose="02020603050405020304" pitchFamily="18" charset="0"/>
              </a:rPr>
              <a:t>Actions</a:t>
            </a:r>
            <a:r>
              <a:rPr lang="en-US" sz="900" dirty="0">
                <a:solidFill>
                  <a:srgbClr val="4F5861"/>
                </a:solidFill>
                <a:effectLst/>
                <a:ea typeface="Times New Roman" panose="02020603050405020304" pitchFamily="18" charset="0"/>
              </a:rPr>
              <a:t> drop-down menu throughout the platform. The easiest way to create an ad-hoc Appointment Summary Report for a walk-in appointment is from Staff Home or a student profile. Under the Students tab of Staff Home, find the specific student in your My Assigned Students section, or click the drop-down to find the student from one of your saved lists. From this section, you can click on a student and select Create Appointment Summary from the Actions drop down. This will create an Appointment Summary and add that appointment to your calendar in the past.</a:t>
            </a:r>
            <a:endParaRPr lang="en-US" sz="900" dirty="0">
              <a:effectLst/>
              <a:ea typeface="Times New Roman" panose="02020603050405020304" pitchFamily="18" charset="0"/>
            </a:endParaRPr>
          </a:p>
          <a:p>
            <a:pPr marL="0" marR="0"/>
            <a:endParaRPr lang="en-US" sz="1100" dirty="0">
              <a:effectLst/>
              <a:latin typeface="Times New Roman" panose="02020603050405020304" pitchFamily="18" charset="0"/>
              <a:ea typeface="Times New Roman" panose="02020603050405020304" pitchFamily="18" charset="0"/>
            </a:endParaRPr>
          </a:p>
        </p:txBody>
      </p:sp>
      <p:pic>
        <p:nvPicPr>
          <p:cNvPr id="18" name="Picture 17">
            <a:extLst>
              <a:ext uri="{FF2B5EF4-FFF2-40B4-BE49-F238E27FC236}">
                <a16:creationId xmlns:a16="http://schemas.microsoft.com/office/drawing/2014/main" id="{D0ED10AA-9CE7-4820-9BE3-2D490744BE4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674162" y="6702485"/>
            <a:ext cx="4341706" cy="2448507"/>
          </a:xfrm>
          <a:prstGeom prst="rect">
            <a:avLst/>
          </a:prstGeom>
          <a:noFill/>
          <a:ln>
            <a:noFill/>
          </a:ln>
        </p:spPr>
      </p:pic>
    </p:spTree>
    <p:extLst>
      <p:ext uri="{BB962C8B-B14F-4D97-AF65-F5344CB8AC3E}">
        <p14:creationId xmlns:p14="http://schemas.microsoft.com/office/powerpoint/2010/main" val="39651115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OFFICE THEME" val="IRNycFq5"/>
  <p:tag name="ARTICULATE_DESIGN_ID_EAB3 PORTRAIT STANDARD" val="pjsLuG92"/>
  <p:tag name="ARTICULATE_SLIDE_COUNT" val="1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3 Portrait Standard">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a:spcBef>
            <a:spcPts val="500"/>
          </a:spcBef>
          <a:defRPr sz="900" dirty="0" err="1" smtClean="0">
            <a:solidFill>
              <a:schemeClr val="tx1"/>
            </a:solidFill>
          </a:defRPr>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3 Portrait Standard 010118.potm" id="{104E7B17-947E-4CD8-B350-969326BD1AB5}" vid="{989A11A4-29B7-4C26-A7C8-1D61009D7B5F}"/>
    </a:ext>
  </a:extLst>
</a:theme>
</file>

<file path=docProps/app.xml><?xml version="1.0" encoding="utf-8"?>
<Properties xmlns="http://schemas.openxmlformats.org/officeDocument/2006/extended-properties" xmlns:vt="http://schemas.openxmlformats.org/officeDocument/2006/docPropsVTypes">
  <Template>EAB3 Portrait Standard 010118</Template>
  <TotalTime>112</TotalTime>
  <Words>2949</Words>
  <Application>Microsoft Office PowerPoint</Application>
  <PresentationFormat>Custom</PresentationFormat>
  <Paragraphs>181</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Courier New</vt:lpstr>
      <vt:lpstr>open sans</vt:lpstr>
      <vt:lpstr>Rockwell</vt:lpstr>
      <vt:lpstr>Symbol</vt:lpstr>
      <vt:lpstr>Times New Roman</vt:lpstr>
      <vt:lpstr>Verdana</vt:lpstr>
      <vt:lpstr>EAB3 Portrait Standard</vt:lpstr>
      <vt:lpstr>PowerPoint Presentation</vt:lpstr>
      <vt:lpstr>Expectations: What should you be using Navigate for?</vt:lpstr>
      <vt:lpstr>Appendix A: Setting Up Your Availability</vt:lpstr>
      <vt:lpstr>Appendix A: Setting Up Your Availability</vt:lpstr>
      <vt:lpstr>Appendix B: Sync Your Outlook Calendar</vt:lpstr>
      <vt:lpstr>Appendix B: Sync Your Outlook Calendar</vt:lpstr>
      <vt:lpstr>Appendix B: Sync Your Outlook Calendar</vt:lpstr>
      <vt:lpstr>Appendix B: Sync Your Outlook Calendar</vt:lpstr>
      <vt:lpstr>Appendix C: Add Advising Summary Reports</vt:lpstr>
      <vt:lpstr>Appendix C: Add Advising Summary Reports</vt:lpstr>
      <vt:lpstr>Appendix D: Mass Email and Text a Group of Students</vt:lpstr>
      <vt:lpstr>Appendix E: Creating an Appointment Campaign</vt:lpstr>
      <vt:lpstr>Need Help?  Access EAB’s Help Center</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Chin, Yishka</dc:creator>
  <cp:lastModifiedBy>Brooks, Byron</cp:lastModifiedBy>
  <cp:revision>4</cp:revision>
  <dcterms:created xsi:type="dcterms:W3CDTF">2018-03-28T13:44:22Z</dcterms:created>
  <dcterms:modified xsi:type="dcterms:W3CDTF">2026-08-17T18:29:43Z</dcterms:modified>
</cp:coreProperties>
</file>