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1"/>
  </p:sldMasterIdLst>
  <p:notesMasterIdLst>
    <p:notesMasterId r:id="rId27"/>
  </p:notesMasterIdLst>
  <p:handoutMasterIdLst>
    <p:handoutMasterId r:id="rId28"/>
  </p:handoutMasterIdLst>
  <p:sldIdLst>
    <p:sldId id="256" r:id="rId2"/>
    <p:sldId id="269" r:id="rId3"/>
    <p:sldId id="399" r:id="rId4"/>
    <p:sldId id="270" r:id="rId5"/>
    <p:sldId id="352" r:id="rId6"/>
    <p:sldId id="273" r:id="rId7"/>
    <p:sldId id="274" r:id="rId8"/>
    <p:sldId id="276" r:id="rId9"/>
    <p:sldId id="327" r:id="rId10"/>
    <p:sldId id="354" r:id="rId11"/>
    <p:sldId id="355" r:id="rId12"/>
    <p:sldId id="363" r:id="rId13"/>
    <p:sldId id="364" r:id="rId14"/>
    <p:sldId id="378" r:id="rId15"/>
    <p:sldId id="367" r:id="rId16"/>
    <p:sldId id="379" r:id="rId17"/>
    <p:sldId id="370" r:id="rId18"/>
    <p:sldId id="380" r:id="rId19"/>
    <p:sldId id="373" r:id="rId20"/>
    <p:sldId id="400" r:id="rId21"/>
    <p:sldId id="381" r:id="rId22"/>
    <p:sldId id="376" r:id="rId23"/>
    <p:sldId id="390" r:id="rId24"/>
    <p:sldId id="314" r:id="rId25"/>
    <p:sldId id="342" r:id="rId26"/>
  </p:sldIdLst>
  <p:sldSz cx="9144000" cy="6858000" type="screen4x3"/>
  <p:notesSz cx="6858000" cy="9296400"/>
  <p:custDataLst>
    <p:tags r:id="rId2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4514" autoAdjust="0"/>
  </p:normalViewPr>
  <p:slideViewPr>
    <p:cSldViewPr>
      <p:cViewPr varScale="1">
        <p:scale>
          <a:sx n="65" d="100"/>
          <a:sy n="65" d="100"/>
        </p:scale>
        <p:origin x="1954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14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36F362-E1BD-46A8-B9B3-DEA06ECE186B}" type="datetimeFigureOut">
              <a:rPr lang="en-US" smtClean="0"/>
              <a:t>1/23/2019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514D7E-FABD-49D7-8D44-D38751A6D1A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1311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02EB18-F6F8-4A56-9AC2-EBF1A914E755}" type="datetimeFigureOut">
              <a:rPr lang="en-US" smtClean="0"/>
              <a:t>1/23/2019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6B7CD3-C2FC-4D06-84D4-896BA1090F4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8691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6B7CD3-C2FC-4D06-84D4-896BA1090F44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592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6B7CD3-C2FC-4D06-84D4-896BA1090F44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04565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A6F13-0DA6-4EBE-8042-29CC1250A0C8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084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6B7CD3-C2FC-4D06-84D4-896BA1090F44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9777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A6F13-0DA6-4EBE-8042-29CC1250A0C8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0408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A6F13-0DA6-4EBE-8042-29CC1250A0C8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3905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A6F13-0DA6-4EBE-8042-29CC1250A0C8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05242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6B7CD3-C2FC-4D06-84D4-896BA1090F44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51731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A6F13-0DA6-4EBE-8042-29CC1250A0C8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56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7A8B02C-B5C3-4ABE-89EB-F01D8D1270EC}" type="datetimeFigureOut">
              <a:rPr lang="en-US" smtClean="0"/>
              <a:t>1/23/2019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06CBFEB-79FA-434B-8A7F-08554A47889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6777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6315" y="224171"/>
            <a:ext cx="3011371" cy="246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452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7"/>
            <a:ext cx="4629150" cy="4795536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72556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5888114"/>
            <a:ext cx="9144000" cy="969886"/>
          </a:xfrm>
          <a:prstGeom prst="rect">
            <a:avLst/>
          </a:prstGeom>
          <a:solidFill>
            <a:srgbClr val="6777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9" y="5888113"/>
            <a:ext cx="3397615" cy="96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991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39326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5888114"/>
            <a:ext cx="9144000" cy="969886"/>
          </a:xfrm>
          <a:prstGeom prst="rect">
            <a:avLst/>
          </a:prstGeom>
          <a:solidFill>
            <a:srgbClr val="6777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9" y="5888113"/>
            <a:ext cx="3397615" cy="96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0093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38488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384886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5888114"/>
            <a:ext cx="9144000" cy="969886"/>
          </a:xfrm>
          <a:prstGeom prst="rect">
            <a:avLst/>
          </a:prstGeom>
          <a:solidFill>
            <a:srgbClr val="6777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9" y="5888113"/>
            <a:ext cx="3397615" cy="96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4846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8B02C-B5C3-4ABE-89EB-F01D8D1270EC}" type="datetimeFigureOut">
              <a:rPr lang="en-US" smtClean="0"/>
              <a:t>1/23/2019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CBFEB-79FA-434B-8A7F-08554A47889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997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8B02C-B5C3-4ABE-89EB-F01D8D1270EC}" type="datetimeFigureOut">
              <a:rPr lang="en-US" smtClean="0"/>
              <a:t>1/23/2019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CBFEB-79FA-434B-8A7F-08554A47889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462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615B0-6992-4BDD-9537-29E54988AC75}" type="datetimeFigureOut">
              <a:rPr lang="en-US" smtClean="0"/>
              <a:t>1/23/2019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3BA08-CE6E-4B14-B521-BDFCCF4A5BF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753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888114"/>
            <a:ext cx="9144000" cy="969886"/>
          </a:xfrm>
          <a:prstGeom prst="rect">
            <a:avLst/>
          </a:prstGeom>
          <a:solidFill>
            <a:srgbClr val="6777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9" y="5888113"/>
            <a:ext cx="3397615" cy="96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78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7A8B02C-B5C3-4ABE-89EB-F01D8D1270EC}" type="datetimeFigureOut">
              <a:rPr lang="en-US" smtClean="0"/>
              <a:t>1/23/2019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06CBFEB-79FA-434B-8A7F-08554A47889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5888114"/>
            <a:ext cx="9144000" cy="969886"/>
          </a:xfrm>
          <a:prstGeom prst="rect">
            <a:avLst/>
          </a:prstGeom>
          <a:solidFill>
            <a:srgbClr val="6777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9" y="5888113"/>
            <a:ext cx="3397615" cy="96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317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7A8B02C-B5C3-4ABE-89EB-F01D8D1270EC}" type="datetimeFigureOut">
              <a:rPr lang="en-US" smtClean="0"/>
              <a:t>1/23/2019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06CBFEB-79FA-434B-8A7F-08554A47889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5888114"/>
            <a:ext cx="9144000" cy="969886"/>
          </a:xfrm>
          <a:prstGeom prst="rect">
            <a:avLst/>
          </a:prstGeom>
          <a:solidFill>
            <a:srgbClr val="6777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9" y="5888113"/>
            <a:ext cx="3397615" cy="96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677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392755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392755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5888114"/>
            <a:ext cx="9144000" cy="969886"/>
          </a:xfrm>
          <a:prstGeom prst="rect">
            <a:avLst/>
          </a:prstGeom>
          <a:solidFill>
            <a:srgbClr val="6777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9" y="5888113"/>
            <a:ext cx="3397615" cy="96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351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24493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24493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5888114"/>
            <a:ext cx="9144000" cy="969886"/>
          </a:xfrm>
          <a:prstGeom prst="rect">
            <a:avLst/>
          </a:prstGeom>
          <a:solidFill>
            <a:srgbClr val="6777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9" y="5888113"/>
            <a:ext cx="3397615" cy="96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726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5888114"/>
            <a:ext cx="9144000" cy="969886"/>
          </a:xfrm>
          <a:prstGeom prst="rect">
            <a:avLst/>
          </a:prstGeom>
          <a:solidFill>
            <a:srgbClr val="6777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9" y="5888113"/>
            <a:ext cx="3397615" cy="96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955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4248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7"/>
            <a:ext cx="4629150" cy="48120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74203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5888114"/>
            <a:ext cx="9144000" cy="969886"/>
          </a:xfrm>
          <a:prstGeom prst="rect">
            <a:avLst/>
          </a:prstGeom>
          <a:solidFill>
            <a:srgbClr val="6777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9" y="5888113"/>
            <a:ext cx="3397615" cy="96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653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3973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5888114"/>
            <a:ext cx="9144000" cy="969886"/>
          </a:xfrm>
          <a:prstGeom prst="rect">
            <a:avLst/>
          </a:prstGeom>
          <a:solidFill>
            <a:srgbClr val="6777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9" y="5888113"/>
            <a:ext cx="3397615" cy="96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70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Garamond" panose="020204040303010108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aramond" panose="02020404030301010803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aramond" panose="02020404030301010803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aramond" panose="02020404030301010803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aramond" panose="02020404030301010803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aramond" panose="02020404030301010803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1"/>
            <a:ext cx="7772400" cy="2057400"/>
          </a:xfrm>
        </p:spPr>
        <p:txBody>
          <a:bodyPr>
            <a:noAutofit/>
          </a:bodyPr>
          <a:lstStyle/>
          <a:p>
            <a:pPr algn="ctr"/>
            <a:r>
              <a:rPr lang="en-US" sz="4000" dirty="0"/>
              <a:t>Adopting the Pharmacists’ </a:t>
            </a:r>
            <a:r>
              <a:rPr lang="en-US" sz="4000" dirty="0" smtClean="0"/>
              <a:t>Patient Care Process (PPCP) To Optimize Patient </a:t>
            </a:r>
            <a:r>
              <a:rPr lang="en-US" sz="4000" dirty="0"/>
              <a:t>C</a:t>
            </a:r>
            <a:r>
              <a:rPr lang="en-US" sz="4000" dirty="0" smtClean="0"/>
              <a:t>are Outcomes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572000"/>
            <a:ext cx="6400800" cy="12192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Nicole </a:t>
            </a:r>
            <a:r>
              <a:rPr lang="en-US" dirty="0"/>
              <a:t>Culhane, PharmD, </a:t>
            </a:r>
            <a:r>
              <a:rPr lang="en-US" dirty="0" smtClean="0"/>
              <a:t>FCCP, BCPS</a:t>
            </a:r>
            <a:endParaRPr lang="en-US" dirty="0"/>
          </a:p>
          <a:p>
            <a:pPr algn="ctr"/>
            <a:r>
              <a:rPr lang="en-US" dirty="0" smtClean="0"/>
              <a:t>Sherry </a:t>
            </a:r>
            <a:r>
              <a:rPr lang="en-US" dirty="0"/>
              <a:t>Moore, RPh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7430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Pharmacist’s Patient Care Process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Pharmacists use a ______________________________ approach in collaboration with other providers on the health care team to optimize patient _________________ and___________________________.</a:t>
            </a:r>
            <a:endParaRPr lang="en-US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2133600"/>
            <a:ext cx="30957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Patient </a:t>
            </a:r>
            <a:r>
              <a:rPr lang="en-US" sz="3200" dirty="0" smtClean="0">
                <a:solidFill>
                  <a:srgbClr val="FF0000"/>
                </a:solidFill>
              </a:rPr>
              <a:t>centered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67200" y="3644898"/>
            <a:ext cx="190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health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00200" y="4229674"/>
            <a:ext cx="457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m</a:t>
            </a:r>
            <a:r>
              <a:rPr lang="en-US" sz="3200" dirty="0" smtClean="0">
                <a:solidFill>
                  <a:srgbClr val="FF0000"/>
                </a:solidFill>
              </a:rPr>
              <a:t>edication outcomes 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352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Pharmacist’s Patient Care Process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dirty="0" smtClean="0"/>
              <a:t>Using the principles of evidence-based practice, pharmacists:</a:t>
            </a:r>
          </a:p>
          <a:p>
            <a:r>
              <a:rPr lang="en-US" sz="3600" dirty="0" smtClean="0"/>
              <a:t>C________</a:t>
            </a:r>
          </a:p>
          <a:p>
            <a:r>
              <a:rPr lang="en-US" sz="3600" dirty="0" smtClean="0"/>
              <a:t>A________</a:t>
            </a:r>
          </a:p>
          <a:p>
            <a:r>
              <a:rPr lang="en-US" sz="3600" dirty="0" smtClean="0"/>
              <a:t>P________</a:t>
            </a:r>
          </a:p>
          <a:p>
            <a:r>
              <a:rPr lang="en-US" sz="3600" dirty="0" smtClean="0"/>
              <a:t>I_________</a:t>
            </a:r>
          </a:p>
          <a:p>
            <a:r>
              <a:rPr lang="en-US" sz="3600" dirty="0" smtClean="0"/>
              <a:t>F________</a:t>
            </a:r>
            <a:endParaRPr lang="en-US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1133424" y="2809220"/>
            <a:ext cx="14678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ollect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33424" y="3410473"/>
            <a:ext cx="14678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ssess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33424" y="4011726"/>
            <a:ext cx="1076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lan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33424" y="4534946"/>
            <a:ext cx="1990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mplement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33424" y="5058166"/>
            <a:ext cx="1762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ollow-up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9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86400" y="2948812"/>
            <a:ext cx="2590800" cy="2632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421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7" t="10464" r="39832" b="9303"/>
          <a:stretch/>
        </p:blipFill>
        <p:spPr bwMode="auto">
          <a:xfrm>
            <a:off x="1981200" y="152400"/>
            <a:ext cx="5106374" cy="5338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>
          <a:xfrm>
            <a:off x="3657600" y="914400"/>
            <a:ext cx="1524000" cy="1066800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942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09600"/>
            <a:ext cx="7024744" cy="1143000"/>
          </a:xfrm>
        </p:spPr>
        <p:txBody>
          <a:bodyPr>
            <a:noAutofit/>
          </a:bodyPr>
          <a:lstStyle/>
          <a:p>
            <a:r>
              <a:rPr lang="en-US" sz="2400" dirty="0" smtClean="0"/>
              <a:t>The </a:t>
            </a:r>
            <a:r>
              <a:rPr lang="en-US" sz="2400" dirty="0"/>
              <a:t>pharmacist assures the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b="1" u="sng" dirty="0">
                <a:solidFill>
                  <a:srgbClr val="FF0000"/>
                </a:solidFill>
              </a:rPr>
              <a:t>collection </a:t>
            </a:r>
            <a:r>
              <a:rPr lang="en-US" sz="2400" dirty="0"/>
              <a:t>of necessary subjective and objective information about the patient, this process includes collection of which of the following: 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86000"/>
            <a:ext cx="4038600" cy="3583707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 </a:t>
            </a:r>
            <a:r>
              <a:rPr lang="en-US" dirty="0" smtClean="0"/>
              <a:t>Patient </a:t>
            </a:r>
            <a:r>
              <a:rPr lang="en-US" dirty="0"/>
              <a:t>lifestyle habits                     </a:t>
            </a:r>
            <a:endParaRPr lang="en-US" dirty="0" smtClean="0"/>
          </a:p>
          <a:p>
            <a:r>
              <a:rPr lang="en-US" dirty="0" smtClean="0"/>
              <a:t>Socioeconomic </a:t>
            </a:r>
            <a:r>
              <a:rPr lang="en-US" dirty="0"/>
              <a:t>factors                   </a:t>
            </a:r>
            <a:endParaRPr lang="en-US" dirty="0" smtClean="0"/>
          </a:p>
          <a:p>
            <a:r>
              <a:rPr lang="en-US" dirty="0" smtClean="0"/>
              <a:t>Herbal products</a:t>
            </a:r>
            <a:r>
              <a:rPr lang="en-US" dirty="0"/>
              <a:t> </a:t>
            </a:r>
          </a:p>
          <a:p>
            <a:r>
              <a:rPr lang="en-US" dirty="0"/>
              <a:t>Preferences and beliefs       </a:t>
            </a:r>
            <a:endParaRPr lang="en-US" dirty="0" smtClean="0"/>
          </a:p>
          <a:p>
            <a:r>
              <a:rPr lang="en-US" dirty="0" smtClean="0"/>
              <a:t>Medication </a:t>
            </a:r>
            <a:r>
              <a:rPr lang="en-US" dirty="0"/>
              <a:t>list                                  </a:t>
            </a:r>
            <a:endParaRPr lang="en-US" dirty="0" smtClean="0"/>
          </a:p>
          <a:p>
            <a:r>
              <a:rPr lang="en-US" dirty="0" smtClean="0"/>
              <a:t>Dietary supplements</a:t>
            </a:r>
          </a:p>
          <a:p>
            <a:r>
              <a:rPr lang="en-US" dirty="0" smtClean="0"/>
              <a:t>Health </a:t>
            </a:r>
            <a:r>
              <a:rPr lang="en-US" dirty="0"/>
              <a:t>and functional goals           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2057400"/>
            <a:ext cx="3810000" cy="3812307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Prescription medications                 </a:t>
            </a:r>
          </a:p>
          <a:p>
            <a:r>
              <a:rPr lang="en-US" dirty="0"/>
              <a:t>Medical history </a:t>
            </a:r>
          </a:p>
          <a:p>
            <a:r>
              <a:rPr lang="en-US" dirty="0"/>
              <a:t>Health and wellness information         </a:t>
            </a:r>
          </a:p>
          <a:p>
            <a:r>
              <a:rPr lang="en-US" dirty="0"/>
              <a:t>Nonprescription medications              </a:t>
            </a:r>
          </a:p>
          <a:p>
            <a:r>
              <a:rPr lang="en-US" dirty="0"/>
              <a:t>Tests </a:t>
            </a:r>
          </a:p>
          <a:p>
            <a:r>
              <a:rPr lang="en-US" dirty="0"/>
              <a:t>Physical assessment findings                </a:t>
            </a:r>
          </a:p>
          <a:p>
            <a:r>
              <a:rPr lang="en-US" dirty="0"/>
              <a:t>Medication appropriateness  </a:t>
            </a:r>
          </a:p>
          <a:p>
            <a:endParaRPr lang="en-US" dirty="0"/>
          </a:p>
        </p:txBody>
      </p:sp>
      <p:sp>
        <p:nvSpPr>
          <p:cNvPr id="6" name="Cross 5"/>
          <p:cNvSpPr/>
          <p:nvPr/>
        </p:nvSpPr>
        <p:spPr>
          <a:xfrm rot="18562064">
            <a:off x="6348458" y="5083942"/>
            <a:ext cx="714283" cy="793870"/>
          </a:xfrm>
          <a:prstGeom prst="plus">
            <a:avLst/>
          </a:prstGeom>
          <a:solidFill>
            <a:schemeClr val="tx2"/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902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7" t="10464" r="39832" b="9303"/>
          <a:stretch/>
        </p:blipFill>
        <p:spPr bwMode="auto">
          <a:xfrm>
            <a:off x="2362200" y="381000"/>
            <a:ext cx="4810539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>
          <a:xfrm>
            <a:off x="5410200" y="1981200"/>
            <a:ext cx="1524000" cy="1066800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512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3428" y="791308"/>
            <a:ext cx="7024744" cy="1143000"/>
          </a:xfrm>
        </p:spPr>
        <p:txBody>
          <a:bodyPr>
            <a:noAutofit/>
          </a:bodyPr>
          <a:lstStyle/>
          <a:p>
            <a:r>
              <a:rPr lang="en-US" sz="2400" dirty="0" smtClean="0"/>
              <a:t>The pharmacist </a:t>
            </a:r>
            <a:r>
              <a:rPr lang="en-US" sz="2400" b="1" u="sng" dirty="0" smtClean="0">
                <a:solidFill>
                  <a:srgbClr val="FF0000"/>
                </a:solidFill>
              </a:rPr>
              <a:t>assesses</a:t>
            </a:r>
            <a:r>
              <a:rPr lang="en-US" sz="2400" dirty="0" smtClean="0"/>
              <a:t> the information collected and analyzes the clinical effects, this process includes assessing for which of the following: </a:t>
            </a:r>
            <a:br>
              <a:rPr lang="en-US" sz="2400" dirty="0" smtClean="0"/>
            </a:b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38400"/>
            <a:ext cx="4038600" cy="3953256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Access </a:t>
            </a:r>
            <a:r>
              <a:rPr lang="en-US" dirty="0"/>
              <a:t>to medication </a:t>
            </a:r>
            <a:endParaRPr lang="en-US" dirty="0" smtClean="0"/>
          </a:p>
          <a:p>
            <a:r>
              <a:rPr lang="en-US" dirty="0" smtClean="0"/>
              <a:t>Health </a:t>
            </a:r>
            <a:r>
              <a:rPr lang="en-US" dirty="0"/>
              <a:t>literacy </a:t>
            </a:r>
            <a:endParaRPr lang="en-US" dirty="0" smtClean="0"/>
          </a:p>
          <a:p>
            <a:r>
              <a:rPr lang="en-US" dirty="0" smtClean="0"/>
              <a:t>Immunization </a:t>
            </a:r>
            <a:r>
              <a:rPr lang="en-US" dirty="0"/>
              <a:t>status</a:t>
            </a:r>
          </a:p>
          <a:p>
            <a:r>
              <a:rPr lang="en-US" dirty="0" smtClean="0"/>
              <a:t>Medication </a:t>
            </a:r>
            <a:r>
              <a:rPr lang="en-US" dirty="0"/>
              <a:t>appropriateness  </a:t>
            </a:r>
            <a:endParaRPr lang="en-US" dirty="0" smtClean="0"/>
          </a:p>
          <a:p>
            <a:r>
              <a:rPr lang="en-US" dirty="0" smtClean="0"/>
              <a:t>Access to aspects </a:t>
            </a:r>
            <a:r>
              <a:rPr lang="en-US" dirty="0"/>
              <a:t>of care            </a:t>
            </a:r>
            <a:endParaRPr lang="en-US" dirty="0" smtClean="0"/>
          </a:p>
          <a:p>
            <a:r>
              <a:rPr lang="en-US" dirty="0" smtClean="0"/>
              <a:t>Medication </a:t>
            </a:r>
            <a:r>
              <a:rPr lang="en-US" dirty="0"/>
              <a:t>safety</a:t>
            </a:r>
          </a:p>
          <a:p>
            <a:r>
              <a:rPr lang="en-US" dirty="0" smtClean="0"/>
              <a:t>Health </a:t>
            </a:r>
            <a:r>
              <a:rPr lang="en-US" dirty="0"/>
              <a:t>and functional status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09800"/>
            <a:ext cx="4038600" cy="3886200"/>
          </a:xfrm>
        </p:spPr>
        <p:txBody>
          <a:bodyPr>
            <a:normAutofit fontScale="92500"/>
          </a:bodyPr>
          <a:lstStyle/>
          <a:p>
            <a:r>
              <a:rPr lang="en-US" dirty="0"/>
              <a:t>Medication </a:t>
            </a:r>
            <a:r>
              <a:rPr lang="en-US" dirty="0" smtClean="0"/>
              <a:t>adherence</a:t>
            </a:r>
          </a:p>
          <a:p>
            <a:r>
              <a:rPr lang="en-US" dirty="0" smtClean="0"/>
              <a:t>Cultural </a:t>
            </a:r>
            <a:r>
              <a:rPr lang="en-US" dirty="0"/>
              <a:t>factors </a:t>
            </a:r>
          </a:p>
          <a:p>
            <a:r>
              <a:rPr lang="en-US" dirty="0"/>
              <a:t>Medication related care plan         </a:t>
            </a:r>
            <a:endParaRPr lang="en-US" dirty="0" smtClean="0"/>
          </a:p>
          <a:p>
            <a:r>
              <a:rPr lang="en-US" dirty="0" smtClean="0"/>
              <a:t>Medication </a:t>
            </a:r>
            <a:r>
              <a:rPr lang="en-US" dirty="0"/>
              <a:t>effectiveness                      </a:t>
            </a:r>
            <a:endParaRPr lang="en-US" dirty="0" smtClean="0"/>
          </a:p>
          <a:p>
            <a:r>
              <a:rPr lang="en-US" dirty="0" smtClean="0"/>
              <a:t>Health data</a:t>
            </a:r>
            <a:endParaRPr lang="en-US" dirty="0"/>
          </a:p>
          <a:p>
            <a:r>
              <a:rPr lang="en-US" dirty="0"/>
              <a:t>Risk factors                                          </a:t>
            </a:r>
            <a:endParaRPr lang="en-US" dirty="0" smtClean="0"/>
          </a:p>
          <a:p>
            <a:r>
              <a:rPr lang="en-US" dirty="0" smtClean="0"/>
              <a:t>Preventative </a:t>
            </a:r>
            <a:r>
              <a:rPr lang="en-US" dirty="0"/>
              <a:t>care/other health care services </a:t>
            </a:r>
          </a:p>
        </p:txBody>
      </p:sp>
      <p:sp>
        <p:nvSpPr>
          <p:cNvPr id="5" name="Cross 4"/>
          <p:cNvSpPr/>
          <p:nvPr/>
        </p:nvSpPr>
        <p:spPr>
          <a:xfrm rot="18562064">
            <a:off x="6196058" y="3032065"/>
            <a:ext cx="714283" cy="793870"/>
          </a:xfrm>
          <a:prstGeom prst="plus">
            <a:avLst/>
          </a:prstGeom>
          <a:solidFill>
            <a:schemeClr val="tx2"/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218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7" t="10464" r="39832" b="9303"/>
          <a:stretch/>
        </p:blipFill>
        <p:spPr bwMode="auto">
          <a:xfrm>
            <a:off x="2057400" y="228600"/>
            <a:ext cx="50292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>
          <a:xfrm>
            <a:off x="4724400" y="3505200"/>
            <a:ext cx="1524000" cy="1066800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5814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914400"/>
            <a:ext cx="7024744" cy="1143000"/>
          </a:xfrm>
        </p:spPr>
        <p:txBody>
          <a:bodyPr>
            <a:noAutofit/>
          </a:bodyPr>
          <a:lstStyle/>
          <a:p>
            <a:r>
              <a:rPr lang="en-US" sz="2800" dirty="0"/>
              <a:t>The pharmacist develops an individualized patient-centered care </a:t>
            </a:r>
            <a:r>
              <a:rPr lang="en-US" sz="2800" b="1" u="sng" dirty="0">
                <a:solidFill>
                  <a:srgbClr val="FF0000"/>
                </a:solidFill>
              </a:rPr>
              <a:t>plan</a:t>
            </a:r>
            <a:r>
              <a:rPr lang="en-US" sz="2800" dirty="0"/>
              <a:t>; this process includes establishing a care plan that consists of addressing which of the following: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09800"/>
            <a:ext cx="4038600" cy="4181856"/>
          </a:xfrm>
        </p:spPr>
        <p:txBody>
          <a:bodyPr>
            <a:normAutofit/>
          </a:bodyPr>
          <a:lstStyle/>
          <a:p>
            <a:r>
              <a:rPr lang="en-US" dirty="0"/>
              <a:t>Medication related problem                   </a:t>
            </a:r>
            <a:endParaRPr lang="en-US" dirty="0" smtClean="0"/>
          </a:p>
          <a:p>
            <a:r>
              <a:rPr lang="en-US" dirty="0" smtClean="0"/>
              <a:t>Sets </a:t>
            </a:r>
            <a:r>
              <a:rPr lang="en-US" dirty="0"/>
              <a:t>goals of therapy </a:t>
            </a:r>
            <a:endParaRPr lang="en-US" dirty="0" smtClean="0"/>
          </a:p>
          <a:p>
            <a:r>
              <a:rPr lang="en-US" dirty="0" smtClean="0"/>
              <a:t> Patient education                          </a:t>
            </a:r>
          </a:p>
          <a:p>
            <a:r>
              <a:rPr lang="en-US" dirty="0" smtClean="0"/>
              <a:t>Optimization </a:t>
            </a:r>
            <a:r>
              <a:rPr lang="en-US" dirty="0"/>
              <a:t>of medication therapy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09800"/>
            <a:ext cx="4038600" cy="4181856"/>
          </a:xfrm>
        </p:spPr>
        <p:txBody>
          <a:bodyPr>
            <a:normAutofit/>
          </a:bodyPr>
          <a:lstStyle/>
          <a:p>
            <a:r>
              <a:rPr lang="en-US" dirty="0"/>
              <a:t>Patient empowerment   </a:t>
            </a:r>
            <a:endParaRPr lang="en-US" dirty="0" smtClean="0"/>
          </a:p>
          <a:p>
            <a:r>
              <a:rPr lang="en-US" dirty="0" smtClean="0"/>
              <a:t>Care </a:t>
            </a:r>
            <a:r>
              <a:rPr lang="en-US" dirty="0"/>
              <a:t>continuity: follow-up and transitions of care</a:t>
            </a:r>
          </a:p>
          <a:p>
            <a:r>
              <a:rPr lang="en-US" dirty="0" smtClean="0"/>
              <a:t>Patient </a:t>
            </a:r>
            <a:r>
              <a:rPr lang="en-US" dirty="0"/>
              <a:t>self-management                     </a:t>
            </a:r>
            <a:endParaRPr lang="en-US" dirty="0" smtClean="0"/>
          </a:p>
          <a:p>
            <a:r>
              <a:rPr lang="en-US" dirty="0" smtClean="0"/>
              <a:t>Vaccine </a:t>
            </a:r>
            <a:r>
              <a:rPr lang="en-US" dirty="0"/>
              <a:t>administration </a:t>
            </a:r>
          </a:p>
        </p:txBody>
      </p:sp>
      <p:sp>
        <p:nvSpPr>
          <p:cNvPr id="5" name="Cross 4"/>
          <p:cNvSpPr/>
          <p:nvPr/>
        </p:nvSpPr>
        <p:spPr>
          <a:xfrm rot="18562064">
            <a:off x="6247263" y="4106982"/>
            <a:ext cx="840474" cy="986030"/>
          </a:xfrm>
          <a:prstGeom prst="plus">
            <a:avLst/>
          </a:prstGeom>
          <a:solidFill>
            <a:schemeClr val="tx2"/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81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7" t="10464" r="39832" b="9303"/>
          <a:stretch/>
        </p:blipFill>
        <p:spPr bwMode="auto">
          <a:xfrm>
            <a:off x="2057400" y="297873"/>
            <a:ext cx="5181600" cy="5417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>
          <a:xfrm>
            <a:off x="2971800" y="3810000"/>
            <a:ext cx="1524000" cy="1066800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21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848" y="1028699"/>
            <a:ext cx="7024744" cy="1143000"/>
          </a:xfrm>
        </p:spPr>
        <p:txBody>
          <a:bodyPr>
            <a:noAutofit/>
          </a:bodyPr>
          <a:lstStyle/>
          <a:p>
            <a:r>
              <a:rPr lang="en-US" sz="2400" dirty="0" smtClean="0"/>
              <a:t>The </a:t>
            </a:r>
            <a:r>
              <a:rPr lang="en-US" sz="2400" dirty="0"/>
              <a:t>pharmacist </a:t>
            </a:r>
            <a:r>
              <a:rPr lang="en-US" sz="2400" b="1" u="sng" dirty="0">
                <a:solidFill>
                  <a:srgbClr val="FF0000"/>
                </a:solidFill>
              </a:rPr>
              <a:t>implements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the care plan</a:t>
            </a:r>
            <a:r>
              <a:rPr lang="en-US" sz="2400" b="1" dirty="0"/>
              <a:t> </a:t>
            </a:r>
            <a:r>
              <a:rPr lang="en-US" sz="2400" dirty="0"/>
              <a:t>in collaboration with other health care professionals and the patient or caregiver; this process includes the pharmacist implementing which of the following: </a:t>
            </a:r>
            <a:br>
              <a:rPr lang="en-US" sz="2400" dirty="0"/>
            </a:br>
            <a:r>
              <a:rPr lang="en-US" sz="2800" dirty="0" smtClean="0"/>
              <a:t> 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667001"/>
            <a:ext cx="4038600" cy="32004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Initiates medication                   </a:t>
            </a:r>
            <a:endParaRPr lang="en-US" dirty="0" smtClean="0"/>
          </a:p>
          <a:p>
            <a:r>
              <a:rPr lang="en-US" dirty="0" smtClean="0"/>
              <a:t>Providing </a:t>
            </a:r>
            <a:r>
              <a:rPr lang="en-US" dirty="0"/>
              <a:t>education/self-management training                   </a:t>
            </a:r>
          </a:p>
          <a:p>
            <a:r>
              <a:rPr lang="en-US" dirty="0" smtClean="0"/>
              <a:t> Modifies </a:t>
            </a:r>
            <a:r>
              <a:rPr lang="en-US" dirty="0"/>
              <a:t>medication                        </a:t>
            </a:r>
            <a:endParaRPr lang="en-US" dirty="0" smtClean="0"/>
          </a:p>
          <a:p>
            <a:r>
              <a:rPr lang="en-US" dirty="0" smtClean="0"/>
              <a:t>Addresses  </a:t>
            </a:r>
            <a:r>
              <a:rPr lang="en-US" dirty="0"/>
              <a:t>medication/health-related problem </a:t>
            </a:r>
          </a:p>
          <a:p>
            <a:r>
              <a:rPr lang="en-US" dirty="0" smtClean="0"/>
              <a:t>Engages </a:t>
            </a:r>
            <a:r>
              <a:rPr lang="en-US" dirty="0"/>
              <a:t>in preventative care strategies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8220" y="2819398"/>
            <a:ext cx="4038600" cy="4038601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Achievement of goals of therapy</a:t>
            </a:r>
          </a:p>
          <a:p>
            <a:r>
              <a:rPr lang="en-US" dirty="0" smtClean="0"/>
              <a:t>Administers </a:t>
            </a:r>
            <a:r>
              <a:rPr lang="en-US" dirty="0"/>
              <a:t>medication           </a:t>
            </a:r>
            <a:endParaRPr lang="en-US" dirty="0" smtClean="0"/>
          </a:p>
          <a:p>
            <a:r>
              <a:rPr lang="en-US" dirty="0" smtClean="0"/>
              <a:t>Discontinues </a:t>
            </a:r>
            <a:r>
              <a:rPr lang="en-US" dirty="0"/>
              <a:t>medication                    </a:t>
            </a:r>
            <a:endParaRPr lang="en-US" dirty="0" smtClean="0"/>
          </a:p>
          <a:p>
            <a:r>
              <a:rPr lang="en-US" dirty="0" smtClean="0"/>
              <a:t>Schedules </a:t>
            </a:r>
            <a:r>
              <a:rPr lang="en-US" dirty="0"/>
              <a:t>follow-up care </a:t>
            </a:r>
          </a:p>
        </p:txBody>
      </p:sp>
      <p:sp>
        <p:nvSpPr>
          <p:cNvPr id="5" name="Cross 4"/>
          <p:cNvSpPr/>
          <p:nvPr/>
        </p:nvSpPr>
        <p:spPr>
          <a:xfrm rot="18562064">
            <a:off x="5586460" y="2797942"/>
            <a:ext cx="714283" cy="793870"/>
          </a:xfrm>
          <a:prstGeom prst="plus">
            <a:avLst/>
          </a:prstGeom>
          <a:solidFill>
            <a:schemeClr val="tx2"/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996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7958" y="1600200"/>
            <a:ext cx="7886700" cy="3973813"/>
          </a:xfrm>
        </p:spPr>
        <p:txBody>
          <a:bodyPr>
            <a:normAutofit fontScale="55000" lnSpcReduction="20000"/>
          </a:bodyPr>
          <a:lstStyle/>
          <a:p>
            <a:r>
              <a:rPr lang="en-US" sz="3600" dirty="0"/>
              <a:t>Identify the importance and key steps of the Pharmacists’ Patient Care Process.</a:t>
            </a:r>
          </a:p>
          <a:p>
            <a:endParaRPr lang="en-US" sz="3600" dirty="0"/>
          </a:p>
          <a:p>
            <a:r>
              <a:rPr lang="en-US" sz="3600" dirty="0"/>
              <a:t>Understand key practices of what pharmacists do using the Pharmacists’ Patient Care Process. </a:t>
            </a:r>
          </a:p>
          <a:p>
            <a:endParaRPr lang="en-US" sz="3600" dirty="0"/>
          </a:p>
          <a:p>
            <a:r>
              <a:rPr lang="en-US" sz="3600" dirty="0"/>
              <a:t>Evaluate a patient case utilizing the Pharmacists’ Patient Care Process.</a:t>
            </a:r>
          </a:p>
          <a:p>
            <a:endParaRPr lang="en-US" sz="3600" dirty="0"/>
          </a:p>
          <a:p>
            <a:r>
              <a:rPr lang="en-US" sz="3600" dirty="0"/>
              <a:t>Develop a pharmacy practice service utilizing the Pharmacists’ Patient Care Process.</a:t>
            </a:r>
          </a:p>
          <a:p>
            <a:endParaRPr lang="en-US" sz="3600" dirty="0"/>
          </a:p>
          <a:p>
            <a:r>
              <a:rPr lang="en-US" sz="3600" dirty="0"/>
              <a:t>Utilize the Pharmacists’ Patient Care Process when mentoring pharmacy students during clinical experiences.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550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81000"/>
            <a:ext cx="7024744" cy="1143000"/>
          </a:xfrm>
        </p:spPr>
        <p:txBody>
          <a:bodyPr/>
          <a:lstStyle/>
          <a:p>
            <a:r>
              <a:rPr lang="en-US" b="1" dirty="0" smtClean="0"/>
              <a:t>PPCP:  Implement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76400"/>
            <a:ext cx="7467600" cy="419100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S = Situation:  </a:t>
            </a:r>
          </a:p>
          <a:p>
            <a:pPr lvl="1"/>
            <a:r>
              <a:rPr lang="en-US" dirty="0"/>
              <a:t>Identify the patient and the reason for initiating the communications</a:t>
            </a:r>
          </a:p>
          <a:p>
            <a:r>
              <a:rPr lang="en-US" b="1" dirty="0"/>
              <a:t>B = Background:  </a:t>
            </a:r>
          </a:p>
          <a:p>
            <a:pPr lvl="1"/>
            <a:r>
              <a:rPr lang="en-US" dirty="0"/>
              <a:t>What is the relevant history or data needed to evaluate the situation</a:t>
            </a:r>
          </a:p>
          <a:p>
            <a:r>
              <a:rPr lang="en-US" b="1" dirty="0"/>
              <a:t>A = Assessment: </a:t>
            </a:r>
          </a:p>
          <a:p>
            <a:pPr lvl="1"/>
            <a:r>
              <a:rPr lang="en-US" b="1" dirty="0"/>
              <a:t> </a:t>
            </a:r>
            <a:r>
              <a:rPr lang="en-US" dirty="0"/>
              <a:t>What assessments have been made, and what problem do you think is occurring</a:t>
            </a:r>
          </a:p>
          <a:p>
            <a:r>
              <a:rPr lang="en-US" b="1" dirty="0"/>
              <a:t>R = Recommendation:  </a:t>
            </a:r>
          </a:p>
          <a:p>
            <a:pPr lvl="1"/>
            <a:r>
              <a:rPr lang="en-US" dirty="0"/>
              <a:t>Define the actions needed and recommend specific solution </a:t>
            </a:r>
          </a:p>
          <a:p>
            <a:endParaRPr lang="en-US" b="1" dirty="0" smtClean="0"/>
          </a:p>
          <a:p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311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7" t="10464" r="39832" b="9303"/>
          <a:stretch/>
        </p:blipFill>
        <p:spPr bwMode="auto">
          <a:xfrm>
            <a:off x="2057400" y="457200"/>
            <a:ext cx="4887713" cy="5109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>
          <a:xfrm>
            <a:off x="2133600" y="2209800"/>
            <a:ext cx="1524000" cy="1066800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498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676400"/>
            <a:ext cx="7024744" cy="1143000"/>
          </a:xfrm>
        </p:spPr>
        <p:txBody>
          <a:bodyPr>
            <a:noAutofit/>
          </a:bodyPr>
          <a:lstStyle/>
          <a:p>
            <a:r>
              <a:rPr lang="en-US" sz="2800" dirty="0" smtClean="0"/>
              <a:t>The </a:t>
            </a:r>
            <a:r>
              <a:rPr lang="en-US" sz="2800" dirty="0"/>
              <a:t>pharmacist </a:t>
            </a:r>
            <a:r>
              <a:rPr lang="en-US" sz="2800" b="1" u="sng" dirty="0">
                <a:solidFill>
                  <a:srgbClr val="FF0000"/>
                </a:solidFill>
              </a:rPr>
              <a:t>monitors and evaluates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/>
              <a:t>the effectiveness of the care plan</a:t>
            </a:r>
            <a:r>
              <a:rPr lang="en-US" sz="2800" b="1" dirty="0"/>
              <a:t> </a:t>
            </a:r>
            <a:r>
              <a:rPr lang="en-US" sz="2800" dirty="0"/>
              <a:t>and modifies the plan; this process includes continuous monitoring and evaluation of which of the following: </a:t>
            </a:r>
            <a:br>
              <a:rPr lang="en-US" sz="2800" dirty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> 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3124200"/>
            <a:ext cx="3419856" cy="3493008"/>
          </a:xfrm>
        </p:spPr>
        <p:txBody>
          <a:bodyPr>
            <a:normAutofit/>
          </a:bodyPr>
          <a:lstStyle/>
          <a:p>
            <a:r>
              <a:rPr lang="en-US" dirty="0"/>
              <a:t>Outcomes of care                   </a:t>
            </a:r>
            <a:endParaRPr lang="en-US" dirty="0" smtClean="0"/>
          </a:p>
          <a:p>
            <a:r>
              <a:rPr lang="en-US" dirty="0" smtClean="0"/>
              <a:t>Medication </a:t>
            </a:r>
            <a:r>
              <a:rPr lang="en-US" dirty="0"/>
              <a:t>appropriateness                   </a:t>
            </a:r>
            <a:endParaRPr lang="en-US" dirty="0" smtClean="0"/>
          </a:p>
          <a:p>
            <a:r>
              <a:rPr lang="en-US" dirty="0" smtClean="0"/>
              <a:t>Medication </a:t>
            </a:r>
            <a:r>
              <a:rPr lang="en-US" dirty="0"/>
              <a:t>effectiveness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3124200"/>
            <a:ext cx="3419856" cy="3493008"/>
          </a:xfrm>
        </p:spPr>
        <p:txBody>
          <a:bodyPr>
            <a:normAutofit/>
          </a:bodyPr>
          <a:lstStyle/>
          <a:p>
            <a:r>
              <a:rPr lang="en-US" dirty="0"/>
              <a:t>Medication safety      </a:t>
            </a:r>
            <a:endParaRPr lang="en-US" dirty="0" smtClean="0"/>
          </a:p>
          <a:p>
            <a:r>
              <a:rPr lang="en-US" dirty="0" smtClean="0"/>
              <a:t>Medical </a:t>
            </a:r>
            <a:r>
              <a:rPr lang="en-US" dirty="0"/>
              <a:t>history      </a:t>
            </a:r>
            <a:endParaRPr lang="en-US" dirty="0" smtClean="0"/>
          </a:p>
          <a:p>
            <a:r>
              <a:rPr lang="en-US" dirty="0" smtClean="0"/>
              <a:t>Patient </a:t>
            </a:r>
            <a:r>
              <a:rPr lang="en-US" dirty="0"/>
              <a:t>adherence               </a:t>
            </a:r>
            <a:endParaRPr lang="en-US" dirty="0" smtClean="0"/>
          </a:p>
          <a:p>
            <a:r>
              <a:rPr lang="en-US" dirty="0" smtClean="0"/>
              <a:t>Clinical </a:t>
            </a:r>
            <a:r>
              <a:rPr lang="en-US" dirty="0"/>
              <a:t>endpoint </a:t>
            </a:r>
          </a:p>
        </p:txBody>
      </p:sp>
      <p:sp>
        <p:nvSpPr>
          <p:cNvPr id="5" name="Cross 4"/>
          <p:cNvSpPr/>
          <p:nvPr/>
        </p:nvSpPr>
        <p:spPr>
          <a:xfrm rot="18562064">
            <a:off x="5586457" y="3559943"/>
            <a:ext cx="714283" cy="793870"/>
          </a:xfrm>
          <a:prstGeom prst="plus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271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33400"/>
            <a:ext cx="8686800" cy="990600"/>
          </a:xfrm>
        </p:spPr>
        <p:txBody>
          <a:bodyPr>
            <a:noAutofit/>
          </a:bodyPr>
          <a:lstStyle/>
          <a:p>
            <a:r>
              <a:rPr lang="en-US" sz="3200" dirty="0" smtClean="0"/>
              <a:t>Applying the PPCP:  “Implement” and “Follow-Up”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3434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A good plan will help in ensuring that the right steps are taken in implementing your recommendations and reassessing at follow-up. 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Can use the same steps as taken to assess your current process of care for alignment to the PPCP.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2133600"/>
            <a:ext cx="3429000" cy="304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34400" y="6477000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2702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r>
              <a:rPr lang="en-US" baseline="30000" dirty="0" smtClean="0"/>
              <a:t>1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Providing consistent, effective, and efficient patient-centered care is critical </a:t>
            </a:r>
          </a:p>
          <a:p>
            <a:endParaRPr lang="en-US" dirty="0" smtClean="0"/>
          </a:p>
          <a:p>
            <a:r>
              <a:rPr lang="en-US" dirty="0" smtClean="0"/>
              <a:t>Use of the PPCP can assist ensuring existing and/or new patient care services meet regulatory and financial requirements in the current evolving health care system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r>
              <a:rPr lang="en-US" dirty="0" smtClean="0"/>
              <a:t>Use of the Pharmacists’ Patient Care Process will advance the contribution by pharmacy practice to meeting the goal of high-quality, cost effective, and accessible health care for all patients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534400" y="6477000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3110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2788" y="152400"/>
            <a:ext cx="7886700" cy="1325563"/>
          </a:xfrm>
        </p:spPr>
        <p:txBody>
          <a:bodyPr/>
          <a:lstStyle/>
          <a:p>
            <a:r>
              <a:rPr lang="en-US" dirty="0" smtClean="0"/>
              <a:t>Reference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7886700" cy="3973813"/>
          </a:xfrm>
        </p:spPr>
        <p:txBody>
          <a:bodyPr/>
          <a:lstStyle/>
          <a:p>
            <a:r>
              <a:rPr lang="en-US" dirty="0" smtClean="0"/>
              <a:t>1. Bennet M, Kliethermes M, eds.  How to implement the pharmacists’ patient care process: a systematic approach. Washington, DC:  APhA; 2015: pages 1-66.  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0201" y="2895600"/>
            <a:ext cx="2240697" cy="2965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39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Why Now? Understanding the Importance of the Pharmacists’ Process of Care. </a:t>
            </a:r>
          </a:p>
          <a:p>
            <a:endParaRPr lang="en-US" dirty="0" smtClean="0"/>
          </a:p>
          <a:p>
            <a:r>
              <a:rPr lang="en-US" dirty="0" smtClean="0"/>
              <a:t>Understanding Key Steps of the Pharmacists’ Patient Care Process.</a:t>
            </a:r>
          </a:p>
          <a:p>
            <a:endParaRPr lang="en-US" dirty="0" smtClean="0"/>
          </a:p>
          <a:p>
            <a:r>
              <a:rPr lang="en-US" dirty="0" smtClean="0"/>
              <a:t>Understanding Key Practices of WHAT Pharmacists DO Using the PPCP.</a:t>
            </a:r>
          </a:p>
          <a:p>
            <a:endParaRPr lang="en-US" dirty="0" smtClean="0"/>
          </a:p>
          <a:p>
            <a:r>
              <a:rPr lang="en-US" dirty="0" smtClean="0"/>
              <a:t>Applying the PPCP to a Patient Case Study. 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6587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685800" y="1066800"/>
            <a:ext cx="7772400" cy="2566987"/>
          </a:xfrm>
        </p:spPr>
        <p:txBody>
          <a:bodyPr>
            <a:noAutofit/>
          </a:bodyPr>
          <a:lstStyle/>
          <a:p>
            <a:pPr algn="ctr"/>
            <a:r>
              <a:rPr lang="en-US" sz="4400" dirty="0" smtClean="0"/>
              <a:t>Why Now? </a:t>
            </a:r>
          </a:p>
          <a:p>
            <a:pPr algn="ctr"/>
            <a:r>
              <a:rPr lang="en-US" sz="4400" dirty="0" smtClean="0"/>
              <a:t>Understanding the </a:t>
            </a:r>
          </a:p>
          <a:p>
            <a:pPr algn="ctr"/>
            <a:r>
              <a:rPr lang="en-US" sz="4400" dirty="0" smtClean="0"/>
              <a:t>Importance of the </a:t>
            </a:r>
          </a:p>
          <a:p>
            <a:pPr algn="ctr"/>
            <a:r>
              <a:rPr lang="en-US" sz="4400" dirty="0" smtClean="0"/>
              <a:t>Pharmacists’ Process of </a:t>
            </a:r>
            <a:r>
              <a:rPr lang="en-US" sz="4400" dirty="0"/>
              <a:t>C</a:t>
            </a:r>
            <a:r>
              <a:rPr lang="en-US" sz="4400" dirty="0" smtClean="0"/>
              <a:t>are</a:t>
            </a:r>
          </a:p>
          <a:p>
            <a:pPr algn="ctr"/>
            <a:r>
              <a:rPr lang="en-US" sz="44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755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Have you flown ………..... Lately? </a:t>
            </a:r>
            <a:endParaRPr lang="en-US" dirty="0"/>
          </a:p>
        </p:txBody>
      </p:sp>
      <p:pic>
        <p:nvPicPr>
          <p:cNvPr id="13316" name="Picture 4" descr="http://cache1.asset-cache.net/gc/530481117-flights-radar-and-world-map-gettyimages.jpg?v=1&amp;c=IWSAsset&amp;k=2&amp;d=2ZX9e4DeJ2eSybqDytgq5trbHL5aZYz1dTwdvLOptteoqhoXvm7%2B5MUQCFx8Ail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99055"/>
            <a:ext cx="2819400" cy="208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Image result for pilot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0804" y="3484480"/>
            <a:ext cx="3143249" cy="261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Image result for flight attendant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50"/>
          <a:stretch/>
        </p:blipFill>
        <p:spPr bwMode="auto">
          <a:xfrm>
            <a:off x="6096000" y="4495800"/>
            <a:ext cx="282172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Image result for airplan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662" y="2712954"/>
            <a:ext cx="2962275" cy="1782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52400" y="6336268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6266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Understanding the </a:t>
            </a:r>
            <a:br>
              <a:rPr lang="en-US" dirty="0" smtClean="0"/>
            </a:br>
            <a:r>
              <a:rPr lang="en-US" dirty="0" smtClean="0"/>
              <a:t>Pharmacists’ Process of Care</a:t>
            </a:r>
            <a:r>
              <a:rPr lang="en-US" baseline="30000" dirty="0" smtClean="0"/>
              <a:t>1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85800" y="2323652"/>
            <a:ext cx="7924800" cy="3508977"/>
          </a:xfrm>
        </p:spPr>
        <p:txBody>
          <a:bodyPr/>
          <a:lstStyle/>
          <a:p>
            <a:pPr algn="ctr"/>
            <a:r>
              <a:rPr lang="en-US" dirty="0" smtClean="0"/>
              <a:t>JCPP Vision: </a:t>
            </a:r>
          </a:p>
          <a:p>
            <a:pPr marL="68580" indent="0">
              <a:buNone/>
            </a:pPr>
            <a:endParaRPr lang="en-US" dirty="0" smtClean="0"/>
          </a:p>
          <a:p>
            <a:pPr lvl="1"/>
            <a:r>
              <a:rPr lang="en-US" b="1" dirty="0" smtClean="0"/>
              <a:t>“</a:t>
            </a:r>
            <a:r>
              <a:rPr lang="en-US" b="1" u="sng" dirty="0" smtClean="0"/>
              <a:t>Patients</a:t>
            </a:r>
            <a:r>
              <a:rPr lang="en-US" b="1" dirty="0" smtClean="0"/>
              <a:t> achieve optimal </a:t>
            </a:r>
            <a:r>
              <a:rPr lang="en-US" b="1" u="sng" dirty="0" smtClean="0"/>
              <a:t>health</a:t>
            </a:r>
            <a:r>
              <a:rPr lang="en-US" b="1" dirty="0" smtClean="0"/>
              <a:t> and </a:t>
            </a:r>
            <a:r>
              <a:rPr lang="en-US" b="1" u="sng" dirty="0" smtClean="0"/>
              <a:t>medication</a:t>
            </a:r>
            <a:r>
              <a:rPr lang="en-US" b="1" dirty="0" smtClean="0"/>
              <a:t> </a:t>
            </a:r>
            <a:r>
              <a:rPr lang="en-US" b="1" u="sng" dirty="0" smtClean="0"/>
              <a:t>outcomes</a:t>
            </a:r>
            <a:r>
              <a:rPr lang="en-US" b="1" dirty="0" smtClean="0"/>
              <a:t> with </a:t>
            </a:r>
            <a:r>
              <a:rPr lang="en-US" b="1" u="sng" dirty="0" smtClean="0"/>
              <a:t>pharmacists</a:t>
            </a:r>
            <a:r>
              <a:rPr lang="en-US" b="1" dirty="0" smtClean="0"/>
              <a:t> as essential and </a:t>
            </a:r>
            <a:r>
              <a:rPr lang="en-US" b="1" u="sng" dirty="0" smtClean="0"/>
              <a:t>accountable</a:t>
            </a:r>
            <a:r>
              <a:rPr lang="en-US" b="1" dirty="0" smtClean="0"/>
              <a:t> </a:t>
            </a:r>
            <a:r>
              <a:rPr lang="en-US" b="1" u="sng" dirty="0" smtClean="0"/>
              <a:t>providers</a:t>
            </a:r>
            <a:r>
              <a:rPr lang="en-US" b="1" dirty="0" smtClean="0"/>
              <a:t>, within </a:t>
            </a:r>
            <a:r>
              <a:rPr lang="en-US" b="1" u="sng" dirty="0" smtClean="0"/>
              <a:t>patient-centered</a:t>
            </a:r>
            <a:r>
              <a:rPr lang="en-US" b="1" dirty="0" smtClean="0"/>
              <a:t> </a:t>
            </a:r>
            <a:r>
              <a:rPr lang="en-US" b="1" u="sng" dirty="0" smtClean="0"/>
              <a:t>team-based</a:t>
            </a:r>
            <a:r>
              <a:rPr lang="en-US" b="1" dirty="0" smtClean="0"/>
              <a:t> health care.”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2079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5349156"/>
              </p:ext>
            </p:extLst>
          </p:nvPr>
        </p:nvGraphicFramePr>
        <p:xfrm>
          <a:off x="609600" y="457200"/>
          <a:ext cx="8001000" cy="52578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0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18699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Understanding the </a:t>
                      </a:r>
                    </a:p>
                    <a:p>
                      <a:pPr algn="ctr"/>
                      <a:r>
                        <a:rPr lang="en-US" sz="2800" b="1" dirty="0" smtClean="0"/>
                        <a:t>Pharmacists’ Process of Care</a:t>
                      </a:r>
                      <a:r>
                        <a:rPr lang="en-US" sz="2800" b="1" baseline="30000" dirty="0" smtClean="0"/>
                        <a:t>1</a:t>
                      </a:r>
                      <a:endParaRPr lang="en-US" sz="2800" b="1" baseline="30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7254"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Organizations</a:t>
                      </a:r>
                      <a:r>
                        <a:rPr lang="en-US" sz="1600" b="0" baseline="0" dirty="0" smtClean="0"/>
                        <a:t> and Stakeholders supporting the PPCP </a:t>
                      </a:r>
                      <a:endParaRPr lang="en-U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 smtClean="0"/>
                        <a:t>AMCP,</a:t>
                      </a:r>
                      <a:r>
                        <a:rPr lang="en-US" sz="1600" b="0" baseline="0" dirty="0" smtClean="0"/>
                        <a:t> ACPE, AACP, ACA, ACCP, APhA, ASCP, ASHP, FMI, NASPA, NABP, NACDS, NCPA 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014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The</a:t>
                      </a:r>
                      <a:r>
                        <a:rPr lang="en-US" sz="1600" baseline="0" dirty="0" smtClean="0"/>
                        <a:t> Need for the PPCP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aseline="0" dirty="0" smtClean="0"/>
                        <a:t>Successful measurement of outcomes of pharmacist patient care services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aseline="0" dirty="0" smtClean="0"/>
                        <a:t>Consistent process of care must be used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170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Foundational  Tenets</a:t>
                      </a:r>
                      <a:r>
                        <a:rPr lang="en-US" sz="1600" baseline="0" dirty="0" smtClean="0"/>
                        <a:t> of the PPCP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smtClean="0"/>
                        <a:t>5 step</a:t>
                      </a:r>
                      <a:r>
                        <a:rPr lang="en-US" sz="1600" baseline="0" dirty="0" smtClean="0"/>
                        <a:t> process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aseline="0" dirty="0" smtClean="0"/>
                        <a:t>Patient-centered approach in collaboration with other providers to optimize patient health and medication outcomes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aseline="0" dirty="0" smtClean="0"/>
                        <a:t>Dependent on first and foremost having an established relationship with the patient 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2602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7659487"/>
              </p:ext>
            </p:extLst>
          </p:nvPr>
        </p:nvGraphicFramePr>
        <p:xfrm>
          <a:off x="533400" y="1295400"/>
          <a:ext cx="8001000" cy="4380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0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7784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Understanding the </a:t>
                      </a:r>
                    </a:p>
                    <a:p>
                      <a:pPr algn="ctr"/>
                      <a:r>
                        <a:rPr lang="en-US" sz="2800" b="1" dirty="0" smtClean="0"/>
                        <a:t>Pharmacists’ Process of Care</a:t>
                      </a:r>
                      <a:r>
                        <a:rPr lang="en-US" sz="2800" b="1" baseline="30000" dirty="0" smtClean="0"/>
                        <a:t>1</a:t>
                      </a:r>
                      <a:endParaRPr lang="en-US" sz="1600" b="0" baseline="30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endParaRPr lang="en-US" sz="1600" b="0" baseline="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5616"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Development, Adoption</a:t>
                      </a:r>
                      <a:r>
                        <a:rPr lang="en-US" sz="1600" b="0" baseline="0" dirty="0" smtClean="0"/>
                        <a:t>, and Implementation of the PPCP </a:t>
                      </a:r>
                      <a:endParaRPr lang="en-U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baseline="0" dirty="0" smtClean="0"/>
                        <a:t>Workgroup of representative of national pharmacy organizations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600" b="0" baseline="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baseline="0" dirty="0" smtClean="0"/>
                        <a:t>Hepler and Strand’s:  “Parmaceutical Care Practice”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600" b="0" baseline="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baseline="0" dirty="0" smtClean="0"/>
                        <a:t>JCPP leading a profession wide rollout of PPCP 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baseline="0" dirty="0" smtClean="0"/>
                        <a:t>E.g. ACPE Standard 2016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434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685800" y="914400"/>
            <a:ext cx="7848600" cy="4876800"/>
          </a:xfrm>
        </p:spPr>
        <p:txBody>
          <a:bodyPr>
            <a:noAutofit/>
          </a:bodyPr>
          <a:lstStyle/>
          <a:p>
            <a:pPr algn="ctr"/>
            <a:r>
              <a:rPr lang="en-US" sz="4400" dirty="0" smtClean="0"/>
              <a:t>Understanding Key</a:t>
            </a:r>
          </a:p>
          <a:p>
            <a:pPr algn="ctr"/>
            <a:r>
              <a:rPr lang="en-US" sz="4400" dirty="0" smtClean="0"/>
              <a:t>Steps and Practices of the Pharmacists’ Patient Care Process (PPCP) and what Pharmacists should DO</a:t>
            </a:r>
          </a:p>
        </p:txBody>
      </p:sp>
    </p:spTree>
    <p:extLst>
      <p:ext uri="{BB962C8B-B14F-4D97-AF65-F5344CB8AC3E}">
        <p14:creationId xmlns:p14="http://schemas.microsoft.com/office/powerpoint/2010/main" val="328468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PPRESENTATIONGUID" val="05bc5548-37d6-4568-a444-87106e6e776d"/>
  <p:tag name="TPVERSION" val="6"/>
  <p:tag name="TPFULLVERSION" val="7.3.0.116"/>
  <p:tag name="PPTVERSION" val="16"/>
  <p:tag name="TPOS" val="2"/>
  <p:tag name="TPLASTSAVEVERSION" val="6.2 PC"/>
</p:tagLst>
</file>

<file path=ppt/theme/theme1.xml><?xml version="1.0" encoding="utf-8"?>
<a:theme xmlns:a="http://schemas.openxmlformats.org/drawingml/2006/main" name="Powerpoint SOP-Template July 2017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SOP-Template July 2017</Template>
  <TotalTime>1650</TotalTime>
  <Words>898</Words>
  <Application>Microsoft Office PowerPoint</Application>
  <PresentationFormat>On-screen Show (4:3)</PresentationFormat>
  <Paragraphs>169</Paragraphs>
  <Slides>25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Garamond</vt:lpstr>
      <vt:lpstr>Powerpoint SOP-Template July 2017</vt:lpstr>
      <vt:lpstr>Adopting the Pharmacists’ Patient Care Process (PPCP) To Optimize Patient Care Outcomes</vt:lpstr>
      <vt:lpstr>Objectives</vt:lpstr>
      <vt:lpstr>Agenda</vt:lpstr>
      <vt:lpstr>PowerPoint Presentation</vt:lpstr>
      <vt:lpstr>Have you flown ………..... Lately? </vt:lpstr>
      <vt:lpstr>Understanding the  Pharmacists’ Process of Care1 </vt:lpstr>
      <vt:lpstr>PowerPoint Presentation</vt:lpstr>
      <vt:lpstr>PowerPoint Presentation</vt:lpstr>
      <vt:lpstr>PowerPoint Presentation</vt:lpstr>
      <vt:lpstr>Pharmacist’s Patient Care Process</vt:lpstr>
      <vt:lpstr>Pharmacist’s Patient Care Process</vt:lpstr>
      <vt:lpstr>PowerPoint Presentation</vt:lpstr>
      <vt:lpstr>The pharmacist assures the collection of necessary subjective and objective information about the patient, this process includes collection of which of the following:  </vt:lpstr>
      <vt:lpstr>PowerPoint Presentation</vt:lpstr>
      <vt:lpstr>The pharmacist assesses the information collected and analyzes the clinical effects, this process includes assessing for which of the following:   </vt:lpstr>
      <vt:lpstr>PowerPoint Presentation</vt:lpstr>
      <vt:lpstr>The pharmacist develops an individualized patient-centered care plan; this process includes establishing a care plan that consists of addressing which of the following:    </vt:lpstr>
      <vt:lpstr>PowerPoint Presentation</vt:lpstr>
      <vt:lpstr>The pharmacist implements the care plan in collaboration with other health care professionals and the patient or caregiver; this process includes the pharmacist implementing which of the following:     </vt:lpstr>
      <vt:lpstr>PPCP:  Implement </vt:lpstr>
      <vt:lpstr>PowerPoint Presentation</vt:lpstr>
      <vt:lpstr>The pharmacist monitors and evaluates the effectiveness of the care plan and modifies the plan; this process includes continuous monitoring and evaluation of which of the following:      </vt:lpstr>
      <vt:lpstr>Applying the PPCP:  “Implement” and “Follow-Up” </vt:lpstr>
      <vt:lpstr>Conclusion1 </vt:lpstr>
      <vt:lpstr>Reference </vt:lpstr>
    </vt:vector>
  </TitlesOfParts>
  <Company>Notre Dame of Maryland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Pharmacists’ Patient Care Process (PPCP)</dc:title>
  <dc:creator>Kwon, Min</dc:creator>
  <cp:lastModifiedBy>nculhane</cp:lastModifiedBy>
  <cp:revision>229</cp:revision>
  <cp:lastPrinted>2016-08-04T16:32:27Z</cp:lastPrinted>
  <dcterms:created xsi:type="dcterms:W3CDTF">2016-04-06T09:16:14Z</dcterms:created>
  <dcterms:modified xsi:type="dcterms:W3CDTF">2019-01-23T21:52:54Z</dcterms:modified>
</cp:coreProperties>
</file>